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60" r:id="rId3"/>
    <p:sldId id="257" r:id="rId4"/>
    <p:sldId id="258" r:id="rId5"/>
    <p:sldId id="261" r:id="rId6"/>
    <p:sldId id="262" r:id="rId7"/>
    <p:sldId id="263" r:id="rId8"/>
    <p:sldId id="264" r:id="rId9"/>
    <p:sldId id="265" r:id="rId10"/>
    <p:sldId id="266" r:id="rId11"/>
    <p:sldId id="268" r:id="rId12"/>
    <p:sldId id="269" r:id="rId13"/>
    <p:sldId id="270" r:id="rId14"/>
    <p:sldId id="272" r:id="rId15"/>
    <p:sldId id="273" r:id="rId16"/>
    <p:sldId id="279" r:id="rId17"/>
    <p:sldId id="281" r:id="rId18"/>
    <p:sldId id="280" r:id="rId19"/>
    <p:sldId id="282" r:id="rId20"/>
    <p:sldId id="283" r:id="rId21"/>
    <p:sldId id="284" r:id="rId22"/>
    <p:sldId id="336" r:id="rId23"/>
    <p:sldId id="337" r:id="rId24"/>
    <p:sldId id="288" r:id="rId25"/>
    <p:sldId id="287" r:id="rId26"/>
    <p:sldId id="289" r:id="rId27"/>
    <p:sldId id="290" r:id="rId28"/>
    <p:sldId id="291" r:id="rId29"/>
    <p:sldId id="292" r:id="rId30"/>
    <p:sldId id="293" r:id="rId31"/>
    <p:sldId id="294" r:id="rId32"/>
    <p:sldId id="295" r:id="rId33"/>
    <p:sldId id="296" r:id="rId34"/>
    <p:sldId id="297" r:id="rId35"/>
    <p:sldId id="298" r:id="rId36"/>
    <p:sldId id="300" r:id="rId37"/>
    <p:sldId id="301" r:id="rId38"/>
    <p:sldId id="302" r:id="rId39"/>
    <p:sldId id="304" r:id="rId40"/>
    <p:sldId id="307" r:id="rId41"/>
    <p:sldId id="308" r:id="rId42"/>
    <p:sldId id="309" r:id="rId43"/>
    <p:sldId id="311" r:id="rId44"/>
    <p:sldId id="312" r:id="rId45"/>
    <p:sldId id="331" r:id="rId46"/>
    <p:sldId id="333" r:id="rId47"/>
    <p:sldId id="315" r:id="rId48"/>
    <p:sldId id="328" r:id="rId49"/>
    <p:sldId id="313" r:id="rId50"/>
    <p:sldId id="317" r:id="rId51"/>
    <p:sldId id="318" r:id="rId52"/>
    <p:sldId id="319" r:id="rId53"/>
    <p:sldId id="322" r:id="rId54"/>
    <p:sldId id="321" r:id="rId55"/>
    <p:sldId id="323" r:id="rId56"/>
    <p:sldId id="320" r:id="rId57"/>
    <p:sldId id="324" r:id="rId58"/>
    <p:sldId id="32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FF3B"/>
    <a:srgbClr val="FB16FF"/>
    <a:srgbClr val="5B21FF"/>
    <a:srgbClr val="FEFF42"/>
    <a:srgbClr val="44FF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751D5-0C11-40C9-8796-C5450D0BABD6}" v="9" dt="2023-01-26T01:21:07.383"/>
    <p1510:client id="{64184269-3451-446A-B699-CE47380EC9EA}" v="1" dt="2023-09-12T23:16:52.494"/>
    <p1510:client id="{8F94D9E1-4518-4002-B61E-07F502BD5549}" v="2" dt="2022-09-01T01:52:04.973"/>
    <p1510:client id="{B0057806-F3B6-4554-BC58-A07FDB8AB2B4}" v="1" dt="2023-09-01T01:39:42.057"/>
    <p1510:client id="{C44E4D17-1F38-4487-8410-3E9AA346400F}" v="3" dt="2022-09-08T01:23:10.160"/>
    <p1510:client id="{FC97BA0F-1EBC-4F76-BDE1-B1434CAF53CB}" v="53" dt="2023-09-07T01:45:45.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8"/>
    <p:restoredTop sz="94540"/>
  </p:normalViewPr>
  <p:slideViewPr>
    <p:cSldViewPr snapToGrid="0" snapToObjects="1">
      <p:cViewPr varScale="1">
        <p:scale>
          <a:sx n="104" d="100"/>
          <a:sy n="104" d="100"/>
        </p:scale>
        <p:origin x="10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Vanderjack" clId="Web-{B0057806-F3B6-4554-BC58-A07FDB8AB2B4}"/>
    <pc:docChg chg="delSld">
      <pc:chgData name="Brian Vanderjack" userId="" providerId="" clId="Web-{B0057806-F3B6-4554-BC58-A07FDB8AB2B4}" dt="2023-09-01T01:39:42.057" v="0"/>
      <pc:docMkLst>
        <pc:docMk/>
      </pc:docMkLst>
      <pc:sldChg chg="del">
        <pc:chgData name="Brian Vanderjack" userId="" providerId="" clId="Web-{B0057806-F3B6-4554-BC58-A07FDB8AB2B4}" dt="2023-09-01T01:39:42.057" v="0"/>
        <pc:sldMkLst>
          <pc:docMk/>
          <pc:sldMk cId="2001120121" sldId="329"/>
        </pc:sldMkLst>
      </pc:sldChg>
    </pc:docChg>
  </pc:docChgLst>
  <pc:docChgLst>
    <pc:chgData name="Brian Vanderjack" clId="Web-{64184269-3451-446A-B699-CE47380EC9EA}"/>
    <pc:docChg chg="delSld">
      <pc:chgData name="Brian Vanderjack" userId="" providerId="" clId="Web-{64184269-3451-446A-B699-CE47380EC9EA}" dt="2023-09-12T23:16:52.494" v="0"/>
      <pc:docMkLst>
        <pc:docMk/>
      </pc:docMkLst>
      <pc:sldChg chg="del">
        <pc:chgData name="Brian Vanderjack" userId="" providerId="" clId="Web-{64184269-3451-446A-B699-CE47380EC9EA}" dt="2023-09-12T23:16:52.494" v="0"/>
        <pc:sldMkLst>
          <pc:docMk/>
          <pc:sldMk cId="1221631558" sldId="338"/>
        </pc:sldMkLst>
      </pc:sldChg>
    </pc:docChg>
  </pc:docChgLst>
  <pc:docChgLst>
    <pc:chgData name="Brian Vanderjack" clId="Web-{FC97BA0F-1EBC-4F76-BDE1-B1434CAF53CB}"/>
    <pc:docChg chg="addSld modSld">
      <pc:chgData name="Brian Vanderjack" userId="" providerId="" clId="Web-{FC97BA0F-1EBC-4F76-BDE1-B1434CAF53CB}" dt="2023-09-07T01:45:45.220" v="29" actId="20577"/>
      <pc:docMkLst>
        <pc:docMk/>
      </pc:docMkLst>
      <pc:sldChg chg="modSp">
        <pc:chgData name="Brian Vanderjack" userId="" providerId="" clId="Web-{FC97BA0F-1EBC-4F76-BDE1-B1434CAF53CB}" dt="2023-09-07T01:27:29.364" v="23" actId="20577"/>
        <pc:sldMkLst>
          <pc:docMk/>
          <pc:sldMk cId="4083400667" sldId="272"/>
        </pc:sldMkLst>
        <pc:spChg chg="mod">
          <ac:chgData name="Brian Vanderjack" userId="" providerId="" clId="Web-{FC97BA0F-1EBC-4F76-BDE1-B1434CAF53CB}" dt="2023-09-07T01:27:03.598" v="9" actId="20577"/>
          <ac:spMkLst>
            <pc:docMk/>
            <pc:sldMk cId="4083400667" sldId="272"/>
            <ac:spMk id="3" creationId="{9C93A53A-728B-0441-B0E9-20BDF9357876}"/>
          </ac:spMkLst>
        </pc:spChg>
        <pc:spChg chg="mod">
          <ac:chgData name="Brian Vanderjack" userId="" providerId="" clId="Web-{FC97BA0F-1EBC-4F76-BDE1-B1434CAF53CB}" dt="2023-09-07T01:27:29.364" v="23" actId="20577"/>
          <ac:spMkLst>
            <pc:docMk/>
            <pc:sldMk cId="4083400667" sldId="272"/>
            <ac:spMk id="5" creationId="{48CE8449-E396-3F47-BB55-7AE8BF1E4DFF}"/>
          </ac:spMkLst>
        </pc:spChg>
      </pc:sldChg>
      <pc:sldChg chg="modSp new">
        <pc:chgData name="Brian Vanderjack" userId="" providerId="" clId="Web-{FC97BA0F-1EBC-4F76-BDE1-B1434CAF53CB}" dt="2023-09-07T01:45:45.220" v="29" actId="20577"/>
        <pc:sldMkLst>
          <pc:docMk/>
          <pc:sldMk cId="1221631558" sldId="338"/>
        </pc:sldMkLst>
        <pc:spChg chg="mod">
          <ac:chgData name="Brian Vanderjack" userId="" providerId="" clId="Web-{FC97BA0F-1EBC-4F76-BDE1-B1434CAF53CB}" dt="2023-09-07T01:45:45.220" v="29" actId="20577"/>
          <ac:spMkLst>
            <pc:docMk/>
            <pc:sldMk cId="1221631558" sldId="338"/>
            <ac:spMk id="2" creationId="{B6ADEC08-8812-D04A-6486-6E468CD48628}"/>
          </ac:spMkLst>
        </pc:spChg>
      </pc:sldChg>
    </pc:docChg>
  </pc:docChgLst>
  <pc:docChgLst>
    <pc:chgData name="Brian Vanderjack" userId="s28AH2FRLhozcXyu408fMfYKQelpch2oXBvga12vy0s=" providerId="None" clId="Web-{8F94D9E1-4518-4002-B61E-07F502BD5549}"/>
    <pc:docChg chg="modSld">
      <pc:chgData name="Brian Vanderjack" userId="s28AH2FRLhozcXyu408fMfYKQelpch2oXBvga12vy0s=" providerId="None" clId="Web-{8F94D9E1-4518-4002-B61E-07F502BD5549}" dt="2022-09-01T01:51:59.160" v="0" actId="20577"/>
      <pc:docMkLst>
        <pc:docMk/>
      </pc:docMkLst>
      <pc:sldChg chg="modSp">
        <pc:chgData name="Brian Vanderjack" userId="s28AH2FRLhozcXyu408fMfYKQelpch2oXBvga12vy0s=" providerId="None" clId="Web-{8F94D9E1-4518-4002-B61E-07F502BD5549}" dt="2022-09-01T01:51:59.160" v="0" actId="20577"/>
        <pc:sldMkLst>
          <pc:docMk/>
          <pc:sldMk cId="3660196456" sldId="261"/>
        </pc:sldMkLst>
        <pc:spChg chg="mod">
          <ac:chgData name="Brian Vanderjack" userId="s28AH2FRLhozcXyu408fMfYKQelpch2oXBvga12vy0s=" providerId="None" clId="Web-{8F94D9E1-4518-4002-B61E-07F502BD5549}" dt="2022-09-01T01:51:59.160" v="0" actId="20577"/>
          <ac:spMkLst>
            <pc:docMk/>
            <pc:sldMk cId="3660196456" sldId="261"/>
            <ac:spMk id="3" creationId="{2A4DB3E9-1D6F-EA4B-86A9-9DB6E8CB895A}"/>
          </ac:spMkLst>
        </pc:spChg>
      </pc:sldChg>
    </pc:docChg>
  </pc:docChgLst>
  <pc:docChgLst>
    <pc:chgData name="Brian Vanderjack" userId="s28AH2FRLhozcXyu408fMfYKQelpch2oXBvga12vy0s=" providerId="None" clId="Web-{C44E4D17-1F38-4487-8410-3E9AA346400F}"/>
    <pc:docChg chg="modSld">
      <pc:chgData name="Brian Vanderjack" userId="s28AH2FRLhozcXyu408fMfYKQelpch2oXBvga12vy0s=" providerId="None" clId="Web-{C44E4D17-1F38-4487-8410-3E9AA346400F}" dt="2022-09-08T01:23:10.160" v="2" actId="20577"/>
      <pc:docMkLst>
        <pc:docMk/>
      </pc:docMkLst>
      <pc:sldChg chg="modSp">
        <pc:chgData name="Brian Vanderjack" userId="s28AH2FRLhozcXyu408fMfYKQelpch2oXBvga12vy0s=" providerId="None" clId="Web-{C44E4D17-1F38-4487-8410-3E9AA346400F}" dt="2022-09-08T00:40:37.735" v="0" actId="20577"/>
        <pc:sldMkLst>
          <pc:docMk/>
          <pc:sldMk cId="3123879786" sldId="294"/>
        </pc:sldMkLst>
        <pc:spChg chg="mod">
          <ac:chgData name="Brian Vanderjack" userId="s28AH2FRLhozcXyu408fMfYKQelpch2oXBvga12vy0s=" providerId="None" clId="Web-{C44E4D17-1F38-4487-8410-3E9AA346400F}" dt="2022-09-08T00:40:37.735" v="0" actId="20577"/>
          <ac:spMkLst>
            <pc:docMk/>
            <pc:sldMk cId="3123879786" sldId="294"/>
            <ac:spMk id="3" creationId="{C9B76D41-A168-C946-9CA2-2E1E13BA5033}"/>
          </ac:spMkLst>
        </pc:spChg>
      </pc:sldChg>
      <pc:sldChg chg="modSp">
        <pc:chgData name="Brian Vanderjack" userId="s28AH2FRLhozcXyu408fMfYKQelpch2oXBvga12vy0s=" providerId="None" clId="Web-{C44E4D17-1F38-4487-8410-3E9AA346400F}" dt="2022-09-08T01:23:10.160" v="2" actId="20577"/>
        <pc:sldMkLst>
          <pc:docMk/>
          <pc:sldMk cId="3667272609" sldId="317"/>
        </pc:sldMkLst>
        <pc:spChg chg="mod">
          <ac:chgData name="Brian Vanderjack" userId="s28AH2FRLhozcXyu408fMfYKQelpch2oXBvga12vy0s=" providerId="None" clId="Web-{C44E4D17-1F38-4487-8410-3E9AA346400F}" dt="2022-09-08T01:23:10.160" v="2" actId="20577"/>
          <ac:spMkLst>
            <pc:docMk/>
            <pc:sldMk cId="3667272609" sldId="317"/>
            <ac:spMk id="3" creationId="{440B090E-C8CF-5E4D-815C-646DC92247B1}"/>
          </ac:spMkLst>
        </pc:spChg>
      </pc:sldChg>
    </pc:docChg>
  </pc:docChgLst>
  <pc:docChgLst>
    <pc:chgData name="Brian Vanderjack" userId="s28AH2FRLhozcXyu408fMfYKQelpch2oXBvga12vy0s=" providerId="None" clId="Web-{3BA751D5-0C11-40C9-8796-C5450D0BABD6}"/>
    <pc:docChg chg="delSld modSld">
      <pc:chgData name="Brian Vanderjack" userId="s28AH2FRLhozcXyu408fMfYKQelpch2oXBvga12vy0s=" providerId="None" clId="Web-{3BA751D5-0C11-40C9-8796-C5450D0BABD6}" dt="2023-01-26T01:21:07.383" v="8"/>
      <pc:docMkLst>
        <pc:docMk/>
      </pc:docMkLst>
      <pc:sldChg chg="modSp">
        <pc:chgData name="Brian Vanderjack" userId="s28AH2FRLhozcXyu408fMfYKQelpch2oXBvga12vy0s=" providerId="None" clId="Web-{3BA751D5-0C11-40C9-8796-C5450D0BABD6}" dt="2023-01-26T01:15:37.891" v="7" actId="20577"/>
        <pc:sldMkLst>
          <pc:docMk/>
          <pc:sldMk cId="3998762085" sldId="270"/>
        </pc:sldMkLst>
        <pc:spChg chg="mod">
          <ac:chgData name="Brian Vanderjack" userId="s28AH2FRLhozcXyu408fMfYKQelpch2oXBvga12vy0s=" providerId="None" clId="Web-{3BA751D5-0C11-40C9-8796-C5450D0BABD6}" dt="2023-01-26T01:15:37.891" v="7" actId="20577"/>
          <ac:spMkLst>
            <pc:docMk/>
            <pc:sldMk cId="3998762085" sldId="270"/>
            <ac:spMk id="3" creationId="{E37E210F-99CB-BE4B-A81B-98FF87930949}"/>
          </ac:spMkLst>
        </pc:spChg>
      </pc:sldChg>
      <pc:sldChg chg="del">
        <pc:chgData name="Brian Vanderjack" userId="s28AH2FRLhozcXyu408fMfYKQelpch2oXBvga12vy0s=" providerId="None" clId="Web-{3BA751D5-0C11-40C9-8796-C5450D0BABD6}" dt="2023-01-26T01:21:07.383" v="8"/>
        <pc:sldMkLst>
          <pc:docMk/>
          <pc:sldMk cId="3016621751"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9DB39-8CA0-4F40-B4F6-476283116357}"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5AE7F-AB98-E54D-B8E0-3DCF93ADE29B}" type="slidenum">
              <a:rPr lang="en-US" smtClean="0"/>
              <a:t>‹#›</a:t>
            </a:fld>
            <a:endParaRPr lang="en-US"/>
          </a:p>
        </p:txBody>
      </p:sp>
    </p:spTree>
    <p:extLst>
      <p:ext uri="{BB962C8B-B14F-4D97-AF65-F5344CB8AC3E}">
        <p14:creationId xmlns:p14="http://schemas.microsoft.com/office/powerpoint/2010/main" val="1001479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C432-65E8-1B41-B3E2-74A00BE9E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2709F9-8C49-B640-A7FD-0A495128EA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9B740-6C46-454E-858E-0B047299D59D}"/>
              </a:ext>
            </a:extLst>
          </p:cNvPr>
          <p:cNvSpPr>
            <a:spLocks noGrp="1"/>
          </p:cNvSpPr>
          <p:nvPr>
            <p:ph type="dt" sz="half" idx="10"/>
          </p:nvPr>
        </p:nvSpPr>
        <p:spPr/>
        <p:txBody>
          <a:bodyPr/>
          <a:lstStyle/>
          <a:p>
            <a:fld id="{674D40DB-D285-014E-8925-249DDD02570A}" type="datetime1">
              <a:rPr lang="en-US" smtClean="0"/>
              <a:t>9/12/2023</a:t>
            </a:fld>
            <a:endParaRPr lang="en-US"/>
          </a:p>
        </p:txBody>
      </p:sp>
      <p:sp>
        <p:nvSpPr>
          <p:cNvPr id="5" name="Footer Placeholder 4">
            <a:extLst>
              <a:ext uri="{FF2B5EF4-FFF2-40B4-BE49-F238E27FC236}">
                <a16:creationId xmlns:a16="http://schemas.microsoft.com/office/drawing/2014/main" id="{69401FDD-A1EE-854D-9A95-A66F46757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A8496-2E81-6342-A2D5-AEED9A780167}"/>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563591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401F-5AC0-1B4D-9E32-0827A9BA73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8C37FD-401F-2D43-A159-11614D044B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81CDC-CD7C-5A4E-B428-39C361191811}"/>
              </a:ext>
            </a:extLst>
          </p:cNvPr>
          <p:cNvSpPr>
            <a:spLocks noGrp="1"/>
          </p:cNvSpPr>
          <p:nvPr>
            <p:ph type="dt" sz="half" idx="10"/>
          </p:nvPr>
        </p:nvSpPr>
        <p:spPr/>
        <p:txBody>
          <a:bodyPr/>
          <a:lstStyle/>
          <a:p>
            <a:fld id="{13CC1BBA-00C8-2742-B762-4008817FF6AA}" type="datetime1">
              <a:rPr lang="en-US" smtClean="0"/>
              <a:t>9/12/2023</a:t>
            </a:fld>
            <a:endParaRPr lang="en-US"/>
          </a:p>
        </p:txBody>
      </p:sp>
      <p:sp>
        <p:nvSpPr>
          <p:cNvPr id="5" name="Footer Placeholder 4">
            <a:extLst>
              <a:ext uri="{FF2B5EF4-FFF2-40B4-BE49-F238E27FC236}">
                <a16:creationId xmlns:a16="http://schemas.microsoft.com/office/drawing/2014/main" id="{905DE07F-B4C3-3B4C-9966-0E7E50239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82DBE-64A5-BD45-86D2-F0C07DA807BC}"/>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125331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7C5FA-5956-3248-926E-146B1B3B38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E2153E-ADFA-394D-AA93-235EE5D457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A0243-9DEF-1D4E-92D7-C82EF1744E0D}"/>
              </a:ext>
            </a:extLst>
          </p:cNvPr>
          <p:cNvSpPr>
            <a:spLocks noGrp="1"/>
          </p:cNvSpPr>
          <p:nvPr>
            <p:ph type="dt" sz="half" idx="10"/>
          </p:nvPr>
        </p:nvSpPr>
        <p:spPr/>
        <p:txBody>
          <a:bodyPr/>
          <a:lstStyle/>
          <a:p>
            <a:fld id="{C5CEFBD4-06C2-DE41-BD40-151B0ABE1D24}" type="datetime1">
              <a:rPr lang="en-US" smtClean="0"/>
              <a:t>9/12/2023</a:t>
            </a:fld>
            <a:endParaRPr lang="en-US"/>
          </a:p>
        </p:txBody>
      </p:sp>
      <p:sp>
        <p:nvSpPr>
          <p:cNvPr id="5" name="Footer Placeholder 4">
            <a:extLst>
              <a:ext uri="{FF2B5EF4-FFF2-40B4-BE49-F238E27FC236}">
                <a16:creationId xmlns:a16="http://schemas.microsoft.com/office/drawing/2014/main" id="{A0985A9A-BAFE-F840-A8C8-F122F06E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B0B12-6236-D649-8000-AD9A13792345}"/>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1470153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98D4-CAFB-B04D-BC23-9F520D36F6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8A828-7446-6A45-97AB-C3325BC774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423B8-BC2D-4842-8BFC-679C5260F512}"/>
              </a:ext>
            </a:extLst>
          </p:cNvPr>
          <p:cNvSpPr>
            <a:spLocks noGrp="1"/>
          </p:cNvSpPr>
          <p:nvPr>
            <p:ph type="dt" sz="half" idx="10"/>
          </p:nvPr>
        </p:nvSpPr>
        <p:spPr/>
        <p:txBody>
          <a:bodyPr/>
          <a:lstStyle/>
          <a:p>
            <a:fld id="{F833A1D2-6260-D344-A21E-63CC4ABAE127}" type="datetime1">
              <a:rPr lang="en-US" smtClean="0"/>
              <a:t>9/12/2023</a:t>
            </a:fld>
            <a:endParaRPr lang="en-US"/>
          </a:p>
        </p:txBody>
      </p:sp>
      <p:sp>
        <p:nvSpPr>
          <p:cNvPr id="5" name="Footer Placeholder 4">
            <a:extLst>
              <a:ext uri="{FF2B5EF4-FFF2-40B4-BE49-F238E27FC236}">
                <a16:creationId xmlns:a16="http://schemas.microsoft.com/office/drawing/2014/main" id="{B041080C-9FE8-6742-B1EA-3D15CFC00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AADE1-AC58-FA43-8397-2D9D580B75E9}"/>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379602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CD898-B176-5848-B0DA-C961E2C0CA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B74DCA-9A95-F148-A33D-C70EE90E7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99083B-4545-ED43-89A0-496E478F7907}"/>
              </a:ext>
            </a:extLst>
          </p:cNvPr>
          <p:cNvSpPr>
            <a:spLocks noGrp="1"/>
          </p:cNvSpPr>
          <p:nvPr>
            <p:ph type="dt" sz="half" idx="10"/>
          </p:nvPr>
        </p:nvSpPr>
        <p:spPr/>
        <p:txBody>
          <a:bodyPr/>
          <a:lstStyle/>
          <a:p>
            <a:fld id="{34BE8276-3C9F-434F-B700-D1A9AD4956BB}" type="datetime1">
              <a:rPr lang="en-US" smtClean="0"/>
              <a:t>9/12/2023</a:t>
            </a:fld>
            <a:endParaRPr lang="en-US"/>
          </a:p>
        </p:txBody>
      </p:sp>
      <p:sp>
        <p:nvSpPr>
          <p:cNvPr id="5" name="Footer Placeholder 4">
            <a:extLst>
              <a:ext uri="{FF2B5EF4-FFF2-40B4-BE49-F238E27FC236}">
                <a16:creationId xmlns:a16="http://schemas.microsoft.com/office/drawing/2014/main" id="{CA37C569-BD6B-D644-B0E9-5F1583D1C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4958B-0A7C-9D4D-8223-89A03856F302}"/>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390519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665E-6CA9-FA47-B4E3-6A62ABCD66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22547-3013-DD4E-B41A-0FD9D4CA3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DB426E-CE41-1743-BA8A-0D0678B0D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13138F-68DB-F640-9284-340B3E90EE35}"/>
              </a:ext>
            </a:extLst>
          </p:cNvPr>
          <p:cNvSpPr>
            <a:spLocks noGrp="1"/>
          </p:cNvSpPr>
          <p:nvPr>
            <p:ph type="dt" sz="half" idx="10"/>
          </p:nvPr>
        </p:nvSpPr>
        <p:spPr/>
        <p:txBody>
          <a:bodyPr/>
          <a:lstStyle/>
          <a:p>
            <a:fld id="{B07E372A-B840-FE4B-B3FF-0C00C1CD78D3}" type="datetime1">
              <a:rPr lang="en-US" smtClean="0"/>
              <a:t>9/12/2023</a:t>
            </a:fld>
            <a:endParaRPr lang="en-US"/>
          </a:p>
        </p:txBody>
      </p:sp>
      <p:sp>
        <p:nvSpPr>
          <p:cNvPr id="6" name="Footer Placeholder 5">
            <a:extLst>
              <a:ext uri="{FF2B5EF4-FFF2-40B4-BE49-F238E27FC236}">
                <a16:creationId xmlns:a16="http://schemas.microsoft.com/office/drawing/2014/main" id="{64C45B04-EE55-0C40-BDF2-A9D9B077C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63CF7-7453-1C42-B3D0-4971AFA0F7E8}"/>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80150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D65A-53BD-654C-ADC5-E6EC272B0D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E5C5E8-5305-B043-8A6A-BEA68F689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2610A2-F802-074C-A51F-B9CFA00DEE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09B37-6F07-D247-AF2C-F1CF637264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544F3-8FE1-7248-8F85-608282A70F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9ABD70-12C7-B444-BC7F-2964DDCB8389}"/>
              </a:ext>
            </a:extLst>
          </p:cNvPr>
          <p:cNvSpPr>
            <a:spLocks noGrp="1"/>
          </p:cNvSpPr>
          <p:nvPr>
            <p:ph type="dt" sz="half" idx="10"/>
          </p:nvPr>
        </p:nvSpPr>
        <p:spPr/>
        <p:txBody>
          <a:bodyPr/>
          <a:lstStyle/>
          <a:p>
            <a:fld id="{4DD623A7-7A53-514C-9BF7-609A75855D40}" type="datetime1">
              <a:rPr lang="en-US" smtClean="0"/>
              <a:t>9/12/2023</a:t>
            </a:fld>
            <a:endParaRPr lang="en-US"/>
          </a:p>
        </p:txBody>
      </p:sp>
      <p:sp>
        <p:nvSpPr>
          <p:cNvPr id="8" name="Footer Placeholder 7">
            <a:extLst>
              <a:ext uri="{FF2B5EF4-FFF2-40B4-BE49-F238E27FC236}">
                <a16:creationId xmlns:a16="http://schemas.microsoft.com/office/drawing/2014/main" id="{E4FCAC80-B009-DD40-B17C-83CD451C6D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8A3C7A-7F70-E244-9468-CDD63E3AC98F}"/>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195125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8644-A877-914A-807C-B9E8EB60F5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722A3-FC89-E645-980D-AB4587DC457E}"/>
              </a:ext>
            </a:extLst>
          </p:cNvPr>
          <p:cNvSpPr>
            <a:spLocks noGrp="1"/>
          </p:cNvSpPr>
          <p:nvPr>
            <p:ph type="dt" sz="half" idx="10"/>
          </p:nvPr>
        </p:nvSpPr>
        <p:spPr/>
        <p:txBody>
          <a:bodyPr/>
          <a:lstStyle/>
          <a:p>
            <a:fld id="{F3FAA0A3-588B-D14F-B31F-22BDA8B5FAD5}" type="datetime1">
              <a:rPr lang="en-US" smtClean="0"/>
              <a:t>9/12/2023</a:t>
            </a:fld>
            <a:endParaRPr lang="en-US"/>
          </a:p>
        </p:txBody>
      </p:sp>
      <p:sp>
        <p:nvSpPr>
          <p:cNvPr id="4" name="Footer Placeholder 3">
            <a:extLst>
              <a:ext uri="{FF2B5EF4-FFF2-40B4-BE49-F238E27FC236}">
                <a16:creationId xmlns:a16="http://schemas.microsoft.com/office/drawing/2014/main" id="{4088C626-F8B0-774A-B07A-92E6B97917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2421F-C5F7-7348-911B-4809A521AFF6}"/>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131133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D3BFF-D268-6543-BC54-068169EFAE9A}"/>
              </a:ext>
            </a:extLst>
          </p:cNvPr>
          <p:cNvSpPr>
            <a:spLocks noGrp="1"/>
          </p:cNvSpPr>
          <p:nvPr>
            <p:ph type="dt" sz="half" idx="10"/>
          </p:nvPr>
        </p:nvSpPr>
        <p:spPr/>
        <p:txBody>
          <a:bodyPr/>
          <a:lstStyle/>
          <a:p>
            <a:fld id="{4B78082F-85AF-4E4A-ADB7-D198BDEC3BBA}" type="datetime1">
              <a:rPr lang="en-US" smtClean="0"/>
              <a:t>9/12/2023</a:t>
            </a:fld>
            <a:endParaRPr lang="en-US"/>
          </a:p>
        </p:txBody>
      </p:sp>
      <p:sp>
        <p:nvSpPr>
          <p:cNvPr id="3" name="Footer Placeholder 2">
            <a:extLst>
              <a:ext uri="{FF2B5EF4-FFF2-40B4-BE49-F238E27FC236}">
                <a16:creationId xmlns:a16="http://schemas.microsoft.com/office/drawing/2014/main" id="{0DCCF3FE-D27D-824F-A02C-D0CA07149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9C32F3-ABA8-7A42-A07D-ED6BC93E8F3B}"/>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294849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9076-64D2-1145-9456-0244C6195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1CE5AD-46E8-6242-8F74-87E93B11C3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463C1-49B9-B246-8765-88E2340C6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B6303-572D-2544-930E-79BE4291210C}"/>
              </a:ext>
            </a:extLst>
          </p:cNvPr>
          <p:cNvSpPr>
            <a:spLocks noGrp="1"/>
          </p:cNvSpPr>
          <p:nvPr>
            <p:ph type="dt" sz="half" idx="10"/>
          </p:nvPr>
        </p:nvSpPr>
        <p:spPr/>
        <p:txBody>
          <a:bodyPr/>
          <a:lstStyle/>
          <a:p>
            <a:fld id="{B7227A4A-4158-0D41-A381-19E9FA099402}" type="datetime1">
              <a:rPr lang="en-US" smtClean="0"/>
              <a:t>9/12/2023</a:t>
            </a:fld>
            <a:endParaRPr lang="en-US"/>
          </a:p>
        </p:txBody>
      </p:sp>
      <p:sp>
        <p:nvSpPr>
          <p:cNvPr id="6" name="Footer Placeholder 5">
            <a:extLst>
              <a:ext uri="{FF2B5EF4-FFF2-40B4-BE49-F238E27FC236}">
                <a16:creationId xmlns:a16="http://schemas.microsoft.com/office/drawing/2014/main" id="{EF94CB30-4A81-F84F-8BD4-41276DAC2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72C596-560A-C84C-BC05-980718ECCC90}"/>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156847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66CEC-2AD2-9B4B-8C82-034A8BF3E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32CDDC-FDFC-DD40-98BA-9275A38D12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03052A-E405-204E-8755-26AE41328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749C5-1A43-D94D-8698-999D21FD1D46}"/>
              </a:ext>
            </a:extLst>
          </p:cNvPr>
          <p:cNvSpPr>
            <a:spLocks noGrp="1"/>
          </p:cNvSpPr>
          <p:nvPr>
            <p:ph type="dt" sz="half" idx="10"/>
          </p:nvPr>
        </p:nvSpPr>
        <p:spPr/>
        <p:txBody>
          <a:bodyPr/>
          <a:lstStyle/>
          <a:p>
            <a:fld id="{2E993F7C-F48B-B244-BB79-434169760EA8}" type="datetime1">
              <a:rPr lang="en-US" smtClean="0"/>
              <a:t>9/12/2023</a:t>
            </a:fld>
            <a:endParaRPr lang="en-US"/>
          </a:p>
        </p:txBody>
      </p:sp>
      <p:sp>
        <p:nvSpPr>
          <p:cNvPr id="6" name="Footer Placeholder 5">
            <a:extLst>
              <a:ext uri="{FF2B5EF4-FFF2-40B4-BE49-F238E27FC236}">
                <a16:creationId xmlns:a16="http://schemas.microsoft.com/office/drawing/2014/main" id="{75D0251F-CAA6-EA49-8219-CB6287C2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99904-0A28-7A45-8667-A9B94462880A}"/>
              </a:ext>
            </a:extLst>
          </p:cNvPr>
          <p:cNvSpPr>
            <a:spLocks noGrp="1"/>
          </p:cNvSpPr>
          <p:nvPr>
            <p:ph type="sldNum" sz="quarter" idx="12"/>
          </p:nvPr>
        </p:nvSpPr>
        <p:spPr/>
        <p:txBody>
          <a:bodyPr/>
          <a:lstStyle/>
          <a:p>
            <a:fld id="{EA559EA6-8532-1747-B43C-F90FCA9384D0}" type="slidenum">
              <a:rPr lang="en-US" smtClean="0"/>
              <a:t>‹#›</a:t>
            </a:fld>
            <a:endParaRPr lang="en-US"/>
          </a:p>
        </p:txBody>
      </p:sp>
    </p:spTree>
    <p:extLst>
      <p:ext uri="{BB962C8B-B14F-4D97-AF65-F5344CB8AC3E}">
        <p14:creationId xmlns:p14="http://schemas.microsoft.com/office/powerpoint/2010/main" val="2760897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EA4B6-488A-8C41-82B6-52C09EFF1A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2AE971-9DCB-E846-AE69-BDFFF277EE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E42E1-C2B3-FE4E-AC49-378A1B875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CE2A8-17D8-1145-91E8-EB4B1DA4B9F3}" type="datetime1">
              <a:rPr lang="en-US" smtClean="0"/>
              <a:t>9/12/2023</a:t>
            </a:fld>
            <a:endParaRPr lang="en-US"/>
          </a:p>
        </p:txBody>
      </p:sp>
      <p:sp>
        <p:nvSpPr>
          <p:cNvPr id="5" name="Footer Placeholder 4">
            <a:extLst>
              <a:ext uri="{FF2B5EF4-FFF2-40B4-BE49-F238E27FC236}">
                <a16:creationId xmlns:a16="http://schemas.microsoft.com/office/drawing/2014/main" id="{1FF4A60E-4EB8-E345-BBB1-9D8AAE4DA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4234C6-2E65-4E46-9453-49FBD5FAD2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59EA6-8532-1747-B43C-F90FCA9384D0}" type="slidenum">
              <a:rPr lang="en-US" smtClean="0"/>
              <a:t>‹#›</a:t>
            </a:fld>
            <a:endParaRPr lang="en-US"/>
          </a:p>
        </p:txBody>
      </p:sp>
    </p:spTree>
    <p:extLst>
      <p:ext uri="{BB962C8B-B14F-4D97-AF65-F5344CB8AC3E}">
        <p14:creationId xmlns:p14="http://schemas.microsoft.com/office/powerpoint/2010/main" val="72183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YXZamW4-Ysk&amp;t=12s" TargetMode="External"/><Relationship Id="rId2" Type="http://schemas.openxmlformats.org/officeDocument/2006/relationships/hyperlink" Target="https://www.youtube.com/watch?v=9K8W4ooygUU" TargetMode="External"/><Relationship Id="rId1" Type="http://schemas.openxmlformats.org/officeDocument/2006/relationships/slideLayout" Target="../slideLayouts/slideLayout2.xml"/><Relationship Id="rId6" Type="http://schemas.openxmlformats.org/officeDocument/2006/relationships/hyperlink" Target="https://www.youtube.com/watch?v=_WI3B54m6SU" TargetMode="External"/><Relationship Id="rId5" Type="http://schemas.openxmlformats.org/officeDocument/2006/relationships/hyperlink" Target="https://www.youtube.com/watch?v=4eOynrI2eTM" TargetMode="External"/><Relationship Id="rId4" Type="http://schemas.openxmlformats.org/officeDocument/2006/relationships/hyperlink" Target="https://www.youtube.com/watch?v=3TwgVQIZPs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mzn.to/2W3g3TN" TargetMode="External"/><Relationship Id="rId2" Type="http://schemas.openxmlformats.org/officeDocument/2006/relationships/hyperlink" Target="https://www.youtube.com/watch?v=18ns58FyPm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oOgrRUcLyew"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BD0S0eCulH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WgQeQg%20Jan/&#8217;85" TargetMode="External"/><Relationship Id="rId2" Type="http://schemas.openxmlformats.org/officeDocument/2006/relationships/hyperlink" Target="https://www.youtube.com/watch?v=Da9QGH_WivM"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WgQeQg%20Jan/&#8217;85"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AfnvFnzs91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5288-7399-F440-8CF5-AD4B7D9B8E98}"/>
              </a:ext>
            </a:extLst>
          </p:cNvPr>
          <p:cNvSpPr>
            <a:spLocks noGrp="1"/>
          </p:cNvSpPr>
          <p:nvPr>
            <p:ph type="ctrTitle"/>
          </p:nvPr>
        </p:nvSpPr>
        <p:spPr/>
        <p:txBody>
          <a:bodyPr/>
          <a:lstStyle/>
          <a:p>
            <a:r>
              <a:rPr lang="en-US" dirty="0"/>
              <a:t>Ch4 PMBOK 6</a:t>
            </a:r>
            <a:r>
              <a:rPr lang="en-US" baseline="30000" dirty="0"/>
              <a:t>th</a:t>
            </a:r>
            <a:r>
              <a:rPr lang="en-US" dirty="0"/>
              <a:t> ED</a:t>
            </a:r>
          </a:p>
        </p:txBody>
      </p:sp>
      <p:sp>
        <p:nvSpPr>
          <p:cNvPr id="3" name="Subtitle 2">
            <a:extLst>
              <a:ext uri="{FF2B5EF4-FFF2-40B4-BE49-F238E27FC236}">
                <a16:creationId xmlns:a16="http://schemas.microsoft.com/office/drawing/2014/main" id="{8C04A525-7019-1440-A76B-01A05B18CBFD}"/>
              </a:ext>
            </a:extLst>
          </p:cNvPr>
          <p:cNvSpPr>
            <a:spLocks noGrp="1"/>
          </p:cNvSpPr>
          <p:nvPr>
            <p:ph type="subTitle" idx="1"/>
          </p:nvPr>
        </p:nvSpPr>
        <p:spPr/>
        <p:txBody>
          <a:bodyPr/>
          <a:lstStyle/>
          <a:p>
            <a:r>
              <a:rPr lang="en-US" dirty="0"/>
              <a:t>All Photos, </a:t>
            </a:r>
            <a:r>
              <a:rPr lang="en-US"/>
              <a:t>unless otherwise noted, come </a:t>
            </a:r>
            <a:r>
              <a:rPr lang="en-US" dirty="0"/>
              <a:t>from </a:t>
            </a:r>
            <a:r>
              <a:rPr lang="en-US" dirty="0" err="1"/>
              <a:t>ClipArt.com</a:t>
            </a:r>
            <a:endParaRPr lang="en-US" dirty="0"/>
          </a:p>
        </p:txBody>
      </p:sp>
      <p:sp>
        <p:nvSpPr>
          <p:cNvPr id="4" name="Slide Number Placeholder 3">
            <a:extLst>
              <a:ext uri="{FF2B5EF4-FFF2-40B4-BE49-F238E27FC236}">
                <a16:creationId xmlns:a16="http://schemas.microsoft.com/office/drawing/2014/main" id="{09545571-EEE0-924C-8825-D799A1875EF0}"/>
              </a:ext>
            </a:extLst>
          </p:cNvPr>
          <p:cNvSpPr>
            <a:spLocks noGrp="1"/>
          </p:cNvSpPr>
          <p:nvPr>
            <p:ph type="sldNum" sz="quarter" idx="12"/>
          </p:nvPr>
        </p:nvSpPr>
        <p:spPr/>
        <p:txBody>
          <a:bodyPr/>
          <a:lstStyle/>
          <a:p>
            <a:fld id="{EA559EA6-8532-1747-B43C-F90FCA9384D0}" type="slidenum">
              <a:rPr lang="en-US" smtClean="0"/>
              <a:t>1</a:t>
            </a:fld>
            <a:endParaRPr lang="en-US"/>
          </a:p>
        </p:txBody>
      </p:sp>
      <p:sp>
        <p:nvSpPr>
          <p:cNvPr id="5" name="Rectangle 4">
            <a:extLst>
              <a:ext uri="{FF2B5EF4-FFF2-40B4-BE49-F238E27FC236}">
                <a16:creationId xmlns:a16="http://schemas.microsoft.com/office/drawing/2014/main" id="{B9F80325-4F25-6A4A-8E4D-A90F7D15CE81}"/>
              </a:ext>
            </a:extLst>
          </p:cNvPr>
          <p:cNvSpPr/>
          <p:nvPr/>
        </p:nvSpPr>
        <p:spPr>
          <a:xfrm>
            <a:off x="178676" y="136634"/>
            <a:ext cx="11908221" cy="6584841"/>
          </a:xfrm>
          <a:prstGeom prst="rect">
            <a:avLst/>
          </a:prstGeom>
          <a:noFill/>
          <a:ln w="190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484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CD12-6982-9642-BDAB-7A39E7B7F504}"/>
              </a:ext>
            </a:extLst>
          </p:cNvPr>
          <p:cNvSpPr>
            <a:spLocks noGrp="1"/>
          </p:cNvSpPr>
          <p:nvPr>
            <p:ph type="title"/>
          </p:nvPr>
        </p:nvSpPr>
        <p:spPr/>
        <p:txBody>
          <a:bodyPr/>
          <a:lstStyle/>
          <a:p>
            <a:r>
              <a:rPr lang="en-US" dirty="0"/>
              <a:t>The PM Charter…</a:t>
            </a:r>
          </a:p>
        </p:txBody>
      </p:sp>
      <p:sp>
        <p:nvSpPr>
          <p:cNvPr id="3" name="Content Placeholder 2">
            <a:extLst>
              <a:ext uri="{FF2B5EF4-FFF2-40B4-BE49-F238E27FC236}">
                <a16:creationId xmlns:a16="http://schemas.microsoft.com/office/drawing/2014/main" id="{6886BD5F-AC4B-F948-A3D2-87A4AD1EF769}"/>
              </a:ext>
            </a:extLst>
          </p:cNvPr>
          <p:cNvSpPr>
            <a:spLocks noGrp="1"/>
          </p:cNvSpPr>
          <p:nvPr>
            <p:ph idx="1"/>
          </p:nvPr>
        </p:nvSpPr>
        <p:spPr/>
        <p:txBody>
          <a:bodyPr/>
          <a:lstStyle/>
          <a:p>
            <a:pPr marL="0" indent="0">
              <a:buNone/>
            </a:pPr>
            <a:r>
              <a:rPr lang="en-US" dirty="0"/>
              <a:t>…establishes the relationship between the performing and requesting organization. (p. 77)</a:t>
            </a:r>
          </a:p>
        </p:txBody>
      </p:sp>
      <p:sp>
        <p:nvSpPr>
          <p:cNvPr id="4" name="Slide Number Placeholder 3">
            <a:extLst>
              <a:ext uri="{FF2B5EF4-FFF2-40B4-BE49-F238E27FC236}">
                <a16:creationId xmlns:a16="http://schemas.microsoft.com/office/drawing/2014/main" id="{AC1463A5-3E9F-7444-9B45-0F9F58CEA2A3}"/>
              </a:ext>
            </a:extLst>
          </p:cNvPr>
          <p:cNvSpPr>
            <a:spLocks noGrp="1"/>
          </p:cNvSpPr>
          <p:nvPr>
            <p:ph type="sldNum" sz="quarter" idx="12"/>
          </p:nvPr>
        </p:nvSpPr>
        <p:spPr/>
        <p:txBody>
          <a:bodyPr/>
          <a:lstStyle/>
          <a:p>
            <a:fld id="{EA559EA6-8532-1747-B43C-F90FCA9384D0}" type="slidenum">
              <a:rPr lang="en-US" smtClean="0"/>
              <a:t>10</a:t>
            </a:fld>
            <a:endParaRPr lang="en-US"/>
          </a:p>
        </p:txBody>
      </p:sp>
    </p:spTree>
    <p:extLst>
      <p:ext uri="{BB962C8B-B14F-4D97-AF65-F5344CB8AC3E}">
        <p14:creationId xmlns:p14="http://schemas.microsoft.com/office/powerpoint/2010/main" val="147867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E1D9-767A-1348-9F9C-F3196B1573D6}"/>
              </a:ext>
            </a:extLst>
          </p:cNvPr>
          <p:cNvSpPr>
            <a:spLocks noGrp="1"/>
          </p:cNvSpPr>
          <p:nvPr>
            <p:ph type="title"/>
          </p:nvPr>
        </p:nvSpPr>
        <p:spPr/>
        <p:txBody>
          <a:bodyPr/>
          <a:lstStyle/>
          <a:p>
            <a:r>
              <a:rPr lang="en-US" dirty="0"/>
              <a:t>Business Case Main Points (p.77)</a:t>
            </a:r>
          </a:p>
        </p:txBody>
      </p:sp>
      <p:sp>
        <p:nvSpPr>
          <p:cNvPr id="3" name="Content Placeholder 2">
            <a:extLst>
              <a:ext uri="{FF2B5EF4-FFF2-40B4-BE49-F238E27FC236}">
                <a16:creationId xmlns:a16="http://schemas.microsoft.com/office/drawing/2014/main" id="{C05F2E14-8C14-2540-8988-04A9E34598DC}"/>
              </a:ext>
            </a:extLst>
          </p:cNvPr>
          <p:cNvSpPr>
            <a:spLocks noGrp="1"/>
          </p:cNvSpPr>
          <p:nvPr>
            <p:ph idx="1"/>
          </p:nvPr>
        </p:nvSpPr>
        <p:spPr/>
        <p:txBody>
          <a:bodyPr/>
          <a:lstStyle/>
          <a:p>
            <a:r>
              <a:rPr lang="en-US" dirty="0"/>
              <a:t>Idea</a:t>
            </a:r>
          </a:p>
          <a:p>
            <a:r>
              <a:rPr lang="en-US" dirty="0"/>
              <a:t>Cost justification (NPV)</a:t>
            </a:r>
          </a:p>
          <a:p>
            <a:r>
              <a:rPr lang="en-US" dirty="0"/>
              <a:t>Due date</a:t>
            </a:r>
          </a:p>
        </p:txBody>
      </p:sp>
      <p:sp>
        <p:nvSpPr>
          <p:cNvPr id="4" name="Slide Number Placeholder 3">
            <a:extLst>
              <a:ext uri="{FF2B5EF4-FFF2-40B4-BE49-F238E27FC236}">
                <a16:creationId xmlns:a16="http://schemas.microsoft.com/office/drawing/2014/main" id="{3EDE8757-50A7-224D-8C31-45F2E5EEA788}"/>
              </a:ext>
            </a:extLst>
          </p:cNvPr>
          <p:cNvSpPr>
            <a:spLocks noGrp="1"/>
          </p:cNvSpPr>
          <p:nvPr>
            <p:ph type="sldNum" sz="quarter" idx="12"/>
          </p:nvPr>
        </p:nvSpPr>
        <p:spPr/>
        <p:txBody>
          <a:bodyPr/>
          <a:lstStyle/>
          <a:p>
            <a:fld id="{EA559EA6-8532-1747-B43C-F90FCA9384D0}" type="slidenum">
              <a:rPr lang="en-US" smtClean="0"/>
              <a:t>11</a:t>
            </a:fld>
            <a:endParaRPr lang="en-US"/>
          </a:p>
        </p:txBody>
      </p:sp>
    </p:spTree>
    <p:extLst>
      <p:ext uri="{BB962C8B-B14F-4D97-AF65-F5344CB8AC3E}">
        <p14:creationId xmlns:p14="http://schemas.microsoft.com/office/powerpoint/2010/main" val="401332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9590-B7AF-B746-AC47-66D11A2713FB}"/>
              </a:ext>
            </a:extLst>
          </p:cNvPr>
          <p:cNvSpPr>
            <a:spLocks noGrp="1"/>
          </p:cNvSpPr>
          <p:nvPr>
            <p:ph type="title"/>
          </p:nvPr>
        </p:nvSpPr>
        <p:spPr/>
        <p:txBody>
          <a:bodyPr/>
          <a:lstStyle/>
          <a:p>
            <a:r>
              <a:rPr lang="en-US" dirty="0"/>
              <a:t>Business Case Considerations (p. 78)</a:t>
            </a:r>
          </a:p>
        </p:txBody>
      </p:sp>
      <p:sp>
        <p:nvSpPr>
          <p:cNvPr id="3" name="Content Placeholder 2">
            <a:extLst>
              <a:ext uri="{FF2B5EF4-FFF2-40B4-BE49-F238E27FC236}">
                <a16:creationId xmlns:a16="http://schemas.microsoft.com/office/drawing/2014/main" id="{78E372F9-23D1-6345-8258-1EEEB5AFD4B2}"/>
              </a:ext>
            </a:extLst>
          </p:cNvPr>
          <p:cNvSpPr>
            <a:spLocks noGrp="1"/>
          </p:cNvSpPr>
          <p:nvPr>
            <p:ph idx="1"/>
          </p:nvPr>
        </p:nvSpPr>
        <p:spPr/>
        <p:txBody>
          <a:bodyPr/>
          <a:lstStyle/>
          <a:p>
            <a:r>
              <a:rPr lang="en-US" dirty="0"/>
              <a:t>Market demand</a:t>
            </a:r>
          </a:p>
          <a:p>
            <a:r>
              <a:rPr lang="en-US" dirty="0"/>
              <a:t>Organizational need</a:t>
            </a:r>
          </a:p>
          <a:p>
            <a:r>
              <a:rPr lang="en-US" dirty="0"/>
              <a:t>Customer request</a:t>
            </a:r>
          </a:p>
          <a:p>
            <a:r>
              <a:rPr lang="en-US" dirty="0"/>
              <a:t>Technology advancements</a:t>
            </a:r>
          </a:p>
          <a:p>
            <a:r>
              <a:rPr lang="en-US" dirty="0"/>
              <a:t>Legal requirements</a:t>
            </a:r>
          </a:p>
          <a:p>
            <a:r>
              <a:rPr lang="en-US" dirty="0"/>
              <a:t>Ecological/social impacts</a:t>
            </a:r>
          </a:p>
        </p:txBody>
      </p:sp>
      <p:sp>
        <p:nvSpPr>
          <p:cNvPr id="4" name="Slide Number Placeholder 3">
            <a:extLst>
              <a:ext uri="{FF2B5EF4-FFF2-40B4-BE49-F238E27FC236}">
                <a16:creationId xmlns:a16="http://schemas.microsoft.com/office/drawing/2014/main" id="{39E4BD30-6A92-4745-A1DA-0EB0A2AD33B0}"/>
              </a:ext>
            </a:extLst>
          </p:cNvPr>
          <p:cNvSpPr>
            <a:spLocks noGrp="1"/>
          </p:cNvSpPr>
          <p:nvPr>
            <p:ph type="sldNum" sz="quarter" idx="12"/>
          </p:nvPr>
        </p:nvSpPr>
        <p:spPr/>
        <p:txBody>
          <a:bodyPr/>
          <a:lstStyle/>
          <a:p>
            <a:fld id="{EA559EA6-8532-1747-B43C-F90FCA9384D0}" type="slidenum">
              <a:rPr lang="en-US" smtClean="0"/>
              <a:t>12</a:t>
            </a:fld>
            <a:endParaRPr lang="en-US"/>
          </a:p>
        </p:txBody>
      </p:sp>
    </p:spTree>
    <p:extLst>
      <p:ext uri="{BB962C8B-B14F-4D97-AF65-F5344CB8AC3E}">
        <p14:creationId xmlns:p14="http://schemas.microsoft.com/office/powerpoint/2010/main" val="103243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B5B6-9E79-DA41-AB0A-DBDA21A47DB7}"/>
              </a:ext>
            </a:extLst>
          </p:cNvPr>
          <p:cNvSpPr>
            <a:spLocks noGrp="1"/>
          </p:cNvSpPr>
          <p:nvPr>
            <p:ph type="title"/>
          </p:nvPr>
        </p:nvSpPr>
        <p:spPr/>
        <p:txBody>
          <a:bodyPr/>
          <a:lstStyle/>
          <a:p>
            <a:r>
              <a:rPr lang="en-US" dirty="0"/>
              <a:t>Agreements (p. 78)</a:t>
            </a:r>
          </a:p>
        </p:txBody>
      </p:sp>
      <p:sp>
        <p:nvSpPr>
          <p:cNvPr id="3" name="Content Placeholder 2">
            <a:extLst>
              <a:ext uri="{FF2B5EF4-FFF2-40B4-BE49-F238E27FC236}">
                <a16:creationId xmlns:a16="http://schemas.microsoft.com/office/drawing/2014/main" id="{E37E210F-99CB-BE4B-A81B-98FF87930949}"/>
              </a:ext>
            </a:extLst>
          </p:cNvPr>
          <p:cNvSpPr>
            <a:spLocks noGrp="1"/>
          </p:cNvSpPr>
          <p:nvPr>
            <p:ph idx="1"/>
          </p:nvPr>
        </p:nvSpPr>
        <p:spPr/>
        <p:txBody>
          <a:bodyPr vert="horz" lIns="91440" tIns="45720" rIns="91440" bIns="45720" rtlCol="0" anchor="t">
            <a:normAutofit/>
          </a:bodyPr>
          <a:lstStyle/>
          <a:p>
            <a:r>
              <a:rPr lang="en-US" dirty="0"/>
              <a:t>Service level agreement(SLA): (If you can’t get one, just expect people not to live up to expectations – BV)</a:t>
            </a:r>
          </a:p>
          <a:p>
            <a:r>
              <a:rPr lang="en-US" dirty="0"/>
              <a:t>Memorandums of understanding</a:t>
            </a:r>
          </a:p>
          <a:p>
            <a:r>
              <a:rPr lang="en-US" dirty="0"/>
              <a:t>Letters of agreements</a:t>
            </a:r>
          </a:p>
          <a:p>
            <a:r>
              <a:rPr lang="en-US" dirty="0"/>
              <a:t>Verbal promises</a:t>
            </a:r>
          </a:p>
          <a:p>
            <a:pPr lvl="1"/>
            <a:r>
              <a:rPr lang="en-US" dirty="0"/>
              <a:t>Trust</a:t>
            </a:r>
          </a:p>
          <a:p>
            <a:pPr lvl="1"/>
            <a:r>
              <a:rPr lang="en-US" dirty="0"/>
              <a:t>Miss-remembering</a:t>
            </a:r>
          </a:p>
          <a:p>
            <a:pPr lvl="1"/>
            <a:r>
              <a:rPr lang="en-US" dirty="0"/>
              <a:t>Altering terms during execution</a:t>
            </a:r>
          </a:p>
        </p:txBody>
      </p:sp>
      <p:sp>
        <p:nvSpPr>
          <p:cNvPr id="4" name="Slide Number Placeholder 3">
            <a:extLst>
              <a:ext uri="{FF2B5EF4-FFF2-40B4-BE49-F238E27FC236}">
                <a16:creationId xmlns:a16="http://schemas.microsoft.com/office/drawing/2014/main" id="{D7D2D0ED-D812-9F4D-97CA-4C09A8480091}"/>
              </a:ext>
            </a:extLst>
          </p:cNvPr>
          <p:cNvSpPr>
            <a:spLocks noGrp="1"/>
          </p:cNvSpPr>
          <p:nvPr>
            <p:ph type="sldNum" sz="quarter" idx="12"/>
          </p:nvPr>
        </p:nvSpPr>
        <p:spPr/>
        <p:txBody>
          <a:bodyPr/>
          <a:lstStyle/>
          <a:p>
            <a:fld id="{EA559EA6-8532-1747-B43C-F90FCA9384D0}" type="slidenum">
              <a:rPr lang="en-US" smtClean="0"/>
              <a:t>13</a:t>
            </a:fld>
            <a:endParaRPr lang="en-US"/>
          </a:p>
        </p:txBody>
      </p:sp>
    </p:spTree>
    <p:extLst>
      <p:ext uri="{BB962C8B-B14F-4D97-AF65-F5344CB8AC3E}">
        <p14:creationId xmlns:p14="http://schemas.microsoft.com/office/powerpoint/2010/main" val="399876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0D32-394D-D641-BD34-BB71E5E8C202}"/>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9C93A53A-728B-0441-B0E9-20BDF9357876}"/>
              </a:ext>
            </a:extLst>
          </p:cNvPr>
          <p:cNvSpPr>
            <a:spLocks noGrp="1"/>
          </p:cNvSpPr>
          <p:nvPr>
            <p:ph idx="1"/>
          </p:nvPr>
        </p:nvSpPr>
        <p:spPr/>
        <p:txBody>
          <a:bodyPr vert="horz" lIns="91440" tIns="45720" rIns="91440" bIns="45720" rtlCol="0" anchor="t">
            <a:normAutofit/>
          </a:bodyPr>
          <a:lstStyle/>
          <a:p>
            <a:r>
              <a:rPr lang="en-US" dirty="0"/>
              <a:t>Brain Storming*</a:t>
            </a:r>
          </a:p>
          <a:p>
            <a:r>
              <a:rPr lang="en-US" dirty="0"/>
              <a:t>Focus groups **</a:t>
            </a:r>
          </a:p>
          <a:p>
            <a:r>
              <a:rPr lang="en-US" dirty="0"/>
              <a:t>Interviews ***</a:t>
            </a:r>
          </a:p>
          <a:p>
            <a:r>
              <a:rPr lang="en-US" dirty="0"/>
              <a:t>Design Thinking</a:t>
            </a:r>
            <a:endParaRPr lang="en-US" dirty="0">
              <a:cs typeface="Calibri"/>
            </a:endParaRPr>
          </a:p>
        </p:txBody>
      </p:sp>
      <p:sp>
        <p:nvSpPr>
          <p:cNvPr id="4" name="Slide Number Placeholder 3">
            <a:extLst>
              <a:ext uri="{FF2B5EF4-FFF2-40B4-BE49-F238E27FC236}">
                <a16:creationId xmlns:a16="http://schemas.microsoft.com/office/drawing/2014/main" id="{24ADA136-305D-2A4A-814F-1B440D599046}"/>
              </a:ext>
            </a:extLst>
          </p:cNvPr>
          <p:cNvSpPr>
            <a:spLocks noGrp="1"/>
          </p:cNvSpPr>
          <p:nvPr>
            <p:ph type="sldNum" sz="quarter" idx="12"/>
          </p:nvPr>
        </p:nvSpPr>
        <p:spPr/>
        <p:txBody>
          <a:bodyPr/>
          <a:lstStyle/>
          <a:p>
            <a:fld id="{EA559EA6-8532-1747-B43C-F90FCA9384D0}" type="slidenum">
              <a:rPr lang="en-US" smtClean="0"/>
              <a:t>14</a:t>
            </a:fld>
            <a:endParaRPr lang="en-US"/>
          </a:p>
        </p:txBody>
      </p:sp>
      <p:sp>
        <p:nvSpPr>
          <p:cNvPr id="5" name="TextBox 4">
            <a:extLst>
              <a:ext uri="{FF2B5EF4-FFF2-40B4-BE49-F238E27FC236}">
                <a16:creationId xmlns:a16="http://schemas.microsoft.com/office/drawing/2014/main" id="{48CE8449-E396-3F47-BB55-7AE8BF1E4DFF}"/>
              </a:ext>
            </a:extLst>
          </p:cNvPr>
          <p:cNvSpPr txBox="1"/>
          <p:nvPr/>
        </p:nvSpPr>
        <p:spPr>
          <a:xfrm>
            <a:off x="652849" y="4879022"/>
            <a:ext cx="8097217" cy="1754326"/>
          </a:xfrm>
          <a:prstGeom prst="rect">
            <a:avLst/>
          </a:prstGeom>
          <a:noFill/>
        </p:spPr>
        <p:txBody>
          <a:bodyPr wrap="none" lIns="91440" tIns="45720" rIns="91440" bIns="45720" rtlCol="0" anchor="t">
            <a:spAutoFit/>
          </a:bodyPr>
          <a:lstStyle/>
          <a:p>
            <a:r>
              <a:rPr lang="en-US" dirty="0">
                <a:solidFill>
                  <a:schemeClr val="bg1"/>
                </a:solidFill>
              </a:rPr>
              <a:t>.</a:t>
            </a:r>
            <a:r>
              <a:rPr lang="en-US" dirty="0"/>
              <a:t>* </a:t>
            </a:r>
            <a:r>
              <a:rPr lang="en-US" dirty="0">
                <a:hlinkClick r:id="rId2"/>
              </a:rPr>
              <a:t>https://www.youtube.com/watch?v=9K8W4ooygUU</a:t>
            </a:r>
            <a:r>
              <a:rPr lang="en-US" dirty="0"/>
              <a:t>. BNET/200k views/3.5min</a:t>
            </a:r>
          </a:p>
          <a:p>
            <a:r>
              <a:rPr lang="en-US" dirty="0"/>
              <a:t>    </a:t>
            </a:r>
            <a:r>
              <a:rPr lang="en-US" dirty="0">
                <a:hlinkClick r:id="rId3"/>
              </a:rPr>
              <a:t>https://www.youtube.com/watch?v=YXZamW4-Ysk&amp;t=12s</a:t>
            </a:r>
            <a:r>
              <a:rPr lang="en-US" dirty="0"/>
              <a:t>  IBM/77k views/8.5min</a:t>
            </a:r>
          </a:p>
          <a:p>
            <a:r>
              <a:rPr lang="en-US" dirty="0">
                <a:solidFill>
                  <a:schemeClr val="bg1"/>
                </a:solidFill>
              </a:rPr>
              <a:t>.</a:t>
            </a:r>
            <a:r>
              <a:rPr lang="en-US" dirty="0"/>
              <a:t>**</a:t>
            </a:r>
          </a:p>
          <a:p>
            <a:r>
              <a:rPr lang="en-US" dirty="0"/>
              <a:t>    </a:t>
            </a:r>
            <a:r>
              <a:rPr lang="en-US" dirty="0">
                <a:hlinkClick r:id="rId4"/>
              </a:rPr>
              <a:t>https://www.youtube.com/watch?v=3TwgVQIZPsw</a:t>
            </a:r>
            <a:r>
              <a:rPr lang="en-US" dirty="0"/>
              <a:t>. (TED-EDU)  360K/4.6 min</a:t>
            </a:r>
          </a:p>
          <a:p>
            <a:r>
              <a:rPr lang="en-US" dirty="0">
                <a:solidFill>
                  <a:schemeClr val="bg1"/>
                </a:solidFill>
              </a:rPr>
              <a:t>.</a:t>
            </a:r>
            <a:r>
              <a:rPr lang="en-US" dirty="0"/>
              <a:t>*** </a:t>
            </a:r>
            <a:r>
              <a:rPr lang="en-US" dirty="0">
                <a:hlinkClick r:id="rId5"/>
              </a:rPr>
              <a:t>https://www.youtube.com/watch?v=4eOynrI2eTM</a:t>
            </a:r>
            <a:r>
              <a:rPr lang="en-US" dirty="0"/>
              <a:t> .5M/5 min</a:t>
            </a:r>
          </a:p>
          <a:p>
            <a:r>
              <a:rPr lang="en-US" dirty="0">
                <a:cs typeface="Calibri"/>
              </a:rPr>
              <a:t>**** </a:t>
            </a:r>
            <a:r>
              <a:rPr lang="en-US" dirty="0">
                <a:ea typeface="+mn-lt"/>
                <a:cs typeface="+mn-lt"/>
                <a:hlinkClick r:id="rId6"/>
              </a:rPr>
              <a:t>https://www.youtube.com/watch?v=_WI3B54m6SU</a:t>
            </a:r>
            <a:r>
              <a:rPr lang="en-US" dirty="0">
                <a:ea typeface="+mn-lt"/>
                <a:cs typeface="+mn-lt"/>
              </a:rPr>
              <a:t>  .5M 3.5 min</a:t>
            </a:r>
          </a:p>
        </p:txBody>
      </p:sp>
    </p:spTree>
    <p:extLst>
      <p:ext uri="{BB962C8B-B14F-4D97-AF65-F5344CB8AC3E}">
        <p14:creationId xmlns:p14="http://schemas.microsoft.com/office/powerpoint/2010/main" val="408340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1FF9-993D-F64C-8AE9-8006EF81F0DC}"/>
              </a:ext>
            </a:extLst>
          </p:cNvPr>
          <p:cNvSpPr>
            <a:spLocks noGrp="1"/>
          </p:cNvSpPr>
          <p:nvPr>
            <p:ph type="title"/>
          </p:nvPr>
        </p:nvSpPr>
        <p:spPr/>
        <p:txBody>
          <a:bodyPr/>
          <a:lstStyle/>
          <a:p>
            <a:r>
              <a:rPr lang="en-US" dirty="0"/>
              <a:t>Interpersonal Team Skills </a:t>
            </a:r>
          </a:p>
        </p:txBody>
      </p:sp>
      <p:sp>
        <p:nvSpPr>
          <p:cNvPr id="3" name="Content Placeholder 2">
            <a:extLst>
              <a:ext uri="{FF2B5EF4-FFF2-40B4-BE49-F238E27FC236}">
                <a16:creationId xmlns:a16="http://schemas.microsoft.com/office/drawing/2014/main" id="{211BC448-54E5-CA40-8BCD-0DA832914251}"/>
              </a:ext>
            </a:extLst>
          </p:cNvPr>
          <p:cNvSpPr>
            <a:spLocks noGrp="1"/>
          </p:cNvSpPr>
          <p:nvPr>
            <p:ph idx="1"/>
          </p:nvPr>
        </p:nvSpPr>
        <p:spPr/>
        <p:txBody>
          <a:bodyPr/>
          <a:lstStyle/>
          <a:p>
            <a:r>
              <a:rPr lang="en-US" dirty="0"/>
              <a:t>Meeting management</a:t>
            </a:r>
          </a:p>
          <a:p>
            <a:pPr lvl="1"/>
            <a:r>
              <a:rPr lang="en-US" dirty="0"/>
              <a:t>PAL(Purpose, Agenda, Length)</a:t>
            </a:r>
          </a:p>
          <a:p>
            <a:pPr lvl="1"/>
            <a:r>
              <a:rPr lang="en-US" dirty="0"/>
              <a:t>Start on time</a:t>
            </a:r>
          </a:p>
          <a:p>
            <a:pPr lvl="1"/>
            <a:r>
              <a:rPr lang="en-US" dirty="0"/>
              <a:t>Minutes</a:t>
            </a:r>
          </a:p>
          <a:p>
            <a:pPr lvl="1"/>
            <a:r>
              <a:rPr lang="en-US" dirty="0"/>
              <a:t>Action Items/Follow Up</a:t>
            </a:r>
          </a:p>
        </p:txBody>
      </p:sp>
      <p:sp>
        <p:nvSpPr>
          <p:cNvPr id="4" name="Slide Number Placeholder 3">
            <a:extLst>
              <a:ext uri="{FF2B5EF4-FFF2-40B4-BE49-F238E27FC236}">
                <a16:creationId xmlns:a16="http://schemas.microsoft.com/office/drawing/2014/main" id="{3490028A-CA72-8E40-814D-9FFD80A9F877}"/>
              </a:ext>
            </a:extLst>
          </p:cNvPr>
          <p:cNvSpPr>
            <a:spLocks noGrp="1"/>
          </p:cNvSpPr>
          <p:nvPr>
            <p:ph type="sldNum" sz="quarter" idx="12"/>
          </p:nvPr>
        </p:nvSpPr>
        <p:spPr/>
        <p:txBody>
          <a:bodyPr/>
          <a:lstStyle/>
          <a:p>
            <a:fld id="{EA559EA6-8532-1747-B43C-F90FCA9384D0}" type="slidenum">
              <a:rPr lang="en-US" smtClean="0"/>
              <a:t>15</a:t>
            </a:fld>
            <a:endParaRPr lang="en-US"/>
          </a:p>
        </p:txBody>
      </p:sp>
    </p:spTree>
    <p:extLst>
      <p:ext uri="{BB962C8B-B14F-4D97-AF65-F5344CB8AC3E}">
        <p14:creationId xmlns:p14="http://schemas.microsoft.com/office/powerpoint/2010/main" val="189063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3570-6CE0-1E41-8C41-175639057CEE}"/>
              </a:ext>
            </a:extLst>
          </p:cNvPr>
          <p:cNvSpPr>
            <a:spLocks noGrp="1"/>
          </p:cNvSpPr>
          <p:nvPr>
            <p:ph type="title"/>
          </p:nvPr>
        </p:nvSpPr>
        <p:spPr>
          <a:xfrm>
            <a:off x="838200" y="-383021"/>
            <a:ext cx="10515600" cy="1325563"/>
          </a:xfrm>
        </p:spPr>
        <p:txBody>
          <a:bodyPr/>
          <a:lstStyle/>
          <a:p>
            <a:r>
              <a:rPr lang="en-US" dirty="0"/>
              <a:t>Develop Project Charter Outputs (p. 81)</a:t>
            </a:r>
          </a:p>
        </p:txBody>
      </p:sp>
      <p:sp>
        <p:nvSpPr>
          <p:cNvPr id="3" name="Content Placeholder 2">
            <a:extLst>
              <a:ext uri="{FF2B5EF4-FFF2-40B4-BE49-F238E27FC236}">
                <a16:creationId xmlns:a16="http://schemas.microsoft.com/office/drawing/2014/main" id="{010DAFD9-3EA9-BB44-8AA3-C77D75070D69}"/>
              </a:ext>
            </a:extLst>
          </p:cNvPr>
          <p:cNvSpPr>
            <a:spLocks noGrp="1"/>
          </p:cNvSpPr>
          <p:nvPr>
            <p:ph idx="1"/>
          </p:nvPr>
        </p:nvSpPr>
        <p:spPr>
          <a:xfrm>
            <a:off x="954578" y="942542"/>
            <a:ext cx="10515600" cy="4351338"/>
          </a:xfrm>
        </p:spPr>
        <p:txBody>
          <a:bodyPr>
            <a:noAutofit/>
          </a:bodyPr>
          <a:lstStyle/>
          <a:p>
            <a:r>
              <a:rPr lang="en-US" sz="2000" dirty="0"/>
              <a:t>Purpose of the project or effort</a:t>
            </a:r>
          </a:p>
          <a:p>
            <a:r>
              <a:rPr lang="en-US" sz="2000" dirty="0"/>
              <a:t>SMART goals/KPIs</a:t>
            </a:r>
          </a:p>
          <a:p>
            <a:r>
              <a:rPr lang="en-US" sz="2000" dirty="0"/>
              <a:t>High level requirements</a:t>
            </a:r>
          </a:p>
          <a:p>
            <a:pPr lvl="1">
              <a:buFont typeface="Courier New" panose="02070309020205020404" pitchFamily="49" charset="0"/>
              <a:buChar char="o"/>
            </a:pPr>
            <a:r>
              <a:rPr lang="en-US" sz="2000" dirty="0"/>
              <a:t>What is included</a:t>
            </a:r>
          </a:p>
          <a:p>
            <a:pPr lvl="1">
              <a:buFont typeface="Courier New" panose="02070309020205020404" pitchFamily="49" charset="0"/>
              <a:buChar char="o"/>
            </a:pPr>
            <a:r>
              <a:rPr lang="en-US" sz="2000" dirty="0"/>
              <a:t>What is not included</a:t>
            </a:r>
          </a:p>
          <a:p>
            <a:r>
              <a:rPr lang="en-US" sz="2000" dirty="0"/>
              <a:t>Key deliverables</a:t>
            </a:r>
          </a:p>
          <a:p>
            <a:r>
              <a:rPr lang="en-US" sz="2000" dirty="0"/>
              <a:t>Known risks</a:t>
            </a:r>
          </a:p>
          <a:p>
            <a:r>
              <a:rPr lang="en-US" sz="2000" dirty="0"/>
              <a:t>Due dates</a:t>
            </a:r>
          </a:p>
          <a:p>
            <a:r>
              <a:rPr lang="en-US" sz="2000" dirty="0"/>
              <a:t>Key customer identification (stakeholders)</a:t>
            </a:r>
          </a:p>
          <a:p>
            <a:r>
              <a:rPr lang="en-US" sz="2000" dirty="0"/>
              <a:t>Definition of success</a:t>
            </a:r>
          </a:p>
          <a:p>
            <a:r>
              <a:rPr lang="en-US" sz="2000" dirty="0"/>
              <a:t>ID of Project Manager and who is “sponsor”</a:t>
            </a:r>
          </a:p>
          <a:p>
            <a:r>
              <a:rPr lang="en-US" sz="2000" dirty="0"/>
              <a:t>Assumptions</a:t>
            </a:r>
          </a:p>
          <a:p>
            <a:r>
              <a:rPr lang="en-US" sz="2000" dirty="0"/>
              <a:t>Signature of sponsor.</a:t>
            </a:r>
          </a:p>
          <a:p>
            <a:r>
              <a:rPr lang="en-US" sz="2000" dirty="0"/>
              <a:t>Cost/Benefit (taken from business case)</a:t>
            </a:r>
          </a:p>
        </p:txBody>
      </p:sp>
      <p:sp>
        <p:nvSpPr>
          <p:cNvPr id="4" name="Slide Number Placeholder 3">
            <a:extLst>
              <a:ext uri="{FF2B5EF4-FFF2-40B4-BE49-F238E27FC236}">
                <a16:creationId xmlns:a16="http://schemas.microsoft.com/office/drawing/2014/main" id="{CD3B3E41-3AF8-114B-826C-4BCB9895423B}"/>
              </a:ext>
            </a:extLst>
          </p:cNvPr>
          <p:cNvSpPr>
            <a:spLocks noGrp="1"/>
          </p:cNvSpPr>
          <p:nvPr>
            <p:ph type="sldNum" sz="quarter" idx="12"/>
          </p:nvPr>
        </p:nvSpPr>
        <p:spPr/>
        <p:txBody>
          <a:bodyPr/>
          <a:lstStyle/>
          <a:p>
            <a:fld id="{EA559EA6-8532-1747-B43C-F90FCA9384D0}" type="slidenum">
              <a:rPr lang="en-US" smtClean="0"/>
              <a:t>16</a:t>
            </a:fld>
            <a:endParaRPr lang="en-US"/>
          </a:p>
        </p:txBody>
      </p:sp>
    </p:spTree>
    <p:extLst>
      <p:ext uri="{BB962C8B-B14F-4D97-AF65-F5344CB8AC3E}">
        <p14:creationId xmlns:p14="http://schemas.microsoft.com/office/powerpoint/2010/main" val="1288339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4.2 Develop Project Management Plan (p. 82)</a:t>
            </a:r>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17</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44F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42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D473-6D2E-E74E-AEE2-FC1F44395894}"/>
              </a:ext>
            </a:extLst>
          </p:cNvPr>
          <p:cNvSpPr>
            <a:spLocks noGrp="1"/>
          </p:cNvSpPr>
          <p:nvPr>
            <p:ph type="title"/>
          </p:nvPr>
        </p:nvSpPr>
        <p:spPr/>
        <p:txBody>
          <a:bodyPr/>
          <a:lstStyle/>
          <a:p>
            <a:r>
              <a:rPr lang="en-US" dirty="0"/>
              <a:t>Friendly Reminder:  The Project Plan identifies how the project is to be: (P.83)</a:t>
            </a:r>
          </a:p>
        </p:txBody>
      </p:sp>
      <p:sp>
        <p:nvSpPr>
          <p:cNvPr id="3" name="Content Placeholder 2">
            <a:extLst>
              <a:ext uri="{FF2B5EF4-FFF2-40B4-BE49-F238E27FC236}">
                <a16:creationId xmlns:a16="http://schemas.microsoft.com/office/drawing/2014/main" id="{4918D987-4284-6B4E-8411-CD97AA97D321}"/>
              </a:ext>
            </a:extLst>
          </p:cNvPr>
          <p:cNvSpPr>
            <a:spLocks noGrp="1"/>
          </p:cNvSpPr>
          <p:nvPr>
            <p:ph idx="1"/>
          </p:nvPr>
        </p:nvSpPr>
        <p:spPr/>
        <p:txBody>
          <a:bodyPr/>
          <a:lstStyle/>
          <a:p>
            <a:r>
              <a:rPr lang="en-US" dirty="0"/>
              <a:t>Executed</a:t>
            </a:r>
          </a:p>
          <a:p>
            <a:r>
              <a:rPr lang="en-US" dirty="0"/>
              <a:t>Monitored and controlled</a:t>
            </a:r>
          </a:p>
          <a:p>
            <a:r>
              <a:rPr lang="en-US" dirty="0"/>
              <a:t>Closed</a:t>
            </a:r>
          </a:p>
        </p:txBody>
      </p:sp>
      <p:sp>
        <p:nvSpPr>
          <p:cNvPr id="4" name="Slide Number Placeholder 3">
            <a:extLst>
              <a:ext uri="{FF2B5EF4-FFF2-40B4-BE49-F238E27FC236}">
                <a16:creationId xmlns:a16="http://schemas.microsoft.com/office/drawing/2014/main" id="{85E00EA6-7205-DE40-83FD-77948C388572}"/>
              </a:ext>
            </a:extLst>
          </p:cNvPr>
          <p:cNvSpPr>
            <a:spLocks noGrp="1"/>
          </p:cNvSpPr>
          <p:nvPr>
            <p:ph type="sldNum" sz="quarter" idx="12"/>
          </p:nvPr>
        </p:nvSpPr>
        <p:spPr/>
        <p:txBody>
          <a:bodyPr/>
          <a:lstStyle/>
          <a:p>
            <a:fld id="{EA559EA6-8532-1747-B43C-F90FCA9384D0}" type="slidenum">
              <a:rPr lang="en-US" smtClean="0"/>
              <a:t>18</a:t>
            </a:fld>
            <a:endParaRPr lang="en-US"/>
          </a:p>
        </p:txBody>
      </p:sp>
    </p:spTree>
    <p:extLst>
      <p:ext uri="{BB962C8B-B14F-4D97-AF65-F5344CB8AC3E}">
        <p14:creationId xmlns:p14="http://schemas.microsoft.com/office/powerpoint/2010/main" val="228576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829-CF76-9743-830A-1B3755685B47}"/>
              </a:ext>
            </a:extLst>
          </p:cNvPr>
          <p:cNvSpPr>
            <a:spLocks noGrp="1"/>
          </p:cNvSpPr>
          <p:nvPr>
            <p:ph type="title"/>
          </p:nvPr>
        </p:nvSpPr>
        <p:spPr/>
        <p:txBody>
          <a:bodyPr/>
          <a:lstStyle/>
          <a:p>
            <a:r>
              <a:rPr lang="en-US" dirty="0"/>
              <a:t>Project management plan contains…</a:t>
            </a:r>
          </a:p>
        </p:txBody>
      </p:sp>
      <p:sp>
        <p:nvSpPr>
          <p:cNvPr id="3" name="Content Placeholder 2">
            <a:extLst>
              <a:ext uri="{FF2B5EF4-FFF2-40B4-BE49-F238E27FC236}">
                <a16:creationId xmlns:a16="http://schemas.microsoft.com/office/drawing/2014/main" id="{0F219FDA-CF5C-E940-9E6A-348E4D88BE26}"/>
              </a:ext>
            </a:extLst>
          </p:cNvPr>
          <p:cNvSpPr>
            <a:spLocks noGrp="1"/>
          </p:cNvSpPr>
          <p:nvPr>
            <p:ph idx="1"/>
          </p:nvPr>
        </p:nvSpPr>
        <p:spPr/>
        <p:txBody>
          <a:bodyPr/>
          <a:lstStyle/>
          <a:p>
            <a:r>
              <a:rPr lang="en-US" dirty="0"/>
              <a:t>Project charter (p. 83)</a:t>
            </a:r>
          </a:p>
          <a:p>
            <a:r>
              <a:rPr lang="en-US" dirty="0"/>
              <a:t>Environmental factors (p.84)</a:t>
            </a:r>
          </a:p>
          <a:p>
            <a:r>
              <a:rPr lang="en-US" dirty="0"/>
              <a:t>Pertinent information about the organization (culture etc.) (p. 84)</a:t>
            </a:r>
          </a:p>
          <a:p>
            <a:r>
              <a:rPr lang="en-US" dirty="0"/>
              <a:t>Governance (p.84)</a:t>
            </a:r>
          </a:p>
          <a:p>
            <a:r>
              <a:rPr lang="en-US" dirty="0"/>
              <a:t>Available resources (p. 84)</a:t>
            </a:r>
          </a:p>
        </p:txBody>
      </p:sp>
      <p:sp>
        <p:nvSpPr>
          <p:cNvPr id="4" name="Slide Number Placeholder 3">
            <a:extLst>
              <a:ext uri="{FF2B5EF4-FFF2-40B4-BE49-F238E27FC236}">
                <a16:creationId xmlns:a16="http://schemas.microsoft.com/office/drawing/2014/main" id="{706363AD-16DD-3D49-8741-B02A9758A73E}"/>
              </a:ext>
            </a:extLst>
          </p:cNvPr>
          <p:cNvSpPr>
            <a:spLocks noGrp="1"/>
          </p:cNvSpPr>
          <p:nvPr>
            <p:ph type="sldNum" sz="quarter" idx="12"/>
          </p:nvPr>
        </p:nvSpPr>
        <p:spPr/>
        <p:txBody>
          <a:bodyPr/>
          <a:lstStyle/>
          <a:p>
            <a:fld id="{EA559EA6-8532-1747-B43C-F90FCA9384D0}" type="slidenum">
              <a:rPr lang="en-US" smtClean="0"/>
              <a:t>19</a:t>
            </a:fld>
            <a:endParaRPr lang="en-US"/>
          </a:p>
        </p:txBody>
      </p:sp>
    </p:spTree>
    <p:extLst>
      <p:ext uri="{BB962C8B-B14F-4D97-AF65-F5344CB8AC3E}">
        <p14:creationId xmlns:p14="http://schemas.microsoft.com/office/powerpoint/2010/main" val="114287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F281-6953-2642-A7CD-B033CE736C7A}"/>
              </a:ext>
            </a:extLst>
          </p:cNvPr>
          <p:cNvSpPr>
            <a:spLocks noGrp="1"/>
          </p:cNvSpPr>
          <p:nvPr>
            <p:ph type="title"/>
          </p:nvPr>
        </p:nvSpPr>
        <p:spPr/>
        <p:txBody>
          <a:bodyPr/>
          <a:lstStyle/>
          <a:p>
            <a:r>
              <a:rPr lang="en-US" dirty="0"/>
              <a:t>Legal Stuff</a:t>
            </a:r>
          </a:p>
        </p:txBody>
      </p:sp>
      <p:sp>
        <p:nvSpPr>
          <p:cNvPr id="3" name="Content Placeholder 2">
            <a:extLst>
              <a:ext uri="{FF2B5EF4-FFF2-40B4-BE49-F238E27FC236}">
                <a16:creationId xmlns:a16="http://schemas.microsoft.com/office/drawing/2014/main" id="{6C429526-0833-EB46-BAD8-C77F14050EFF}"/>
              </a:ext>
            </a:extLst>
          </p:cNvPr>
          <p:cNvSpPr>
            <a:spLocks noGrp="1"/>
          </p:cNvSpPr>
          <p:nvPr>
            <p:ph idx="1"/>
          </p:nvPr>
        </p:nvSpPr>
        <p:spPr/>
        <p:txBody>
          <a:bodyPr/>
          <a:lstStyle/>
          <a:p>
            <a:r>
              <a:rPr lang="en-US" dirty="0"/>
              <a:t>“As is”</a:t>
            </a:r>
          </a:p>
          <a:p>
            <a:r>
              <a:rPr lang="en-US" dirty="0"/>
              <a:t>No warranty with respect to fitness of use.</a:t>
            </a:r>
          </a:p>
          <a:p>
            <a:r>
              <a:rPr lang="en-US" dirty="0"/>
              <a:t>No responsible for incidental or consequential damages</a:t>
            </a:r>
          </a:p>
          <a:p>
            <a:r>
              <a:rPr lang="en-US" dirty="0"/>
              <a:t>Use at your own risk</a:t>
            </a:r>
          </a:p>
        </p:txBody>
      </p:sp>
      <p:sp>
        <p:nvSpPr>
          <p:cNvPr id="4" name="Slide Number Placeholder 3">
            <a:extLst>
              <a:ext uri="{FF2B5EF4-FFF2-40B4-BE49-F238E27FC236}">
                <a16:creationId xmlns:a16="http://schemas.microsoft.com/office/drawing/2014/main" id="{670A50DF-CF45-5449-9869-2BFEEC41A775}"/>
              </a:ext>
            </a:extLst>
          </p:cNvPr>
          <p:cNvSpPr>
            <a:spLocks noGrp="1"/>
          </p:cNvSpPr>
          <p:nvPr>
            <p:ph type="sldNum" sz="quarter" idx="12"/>
          </p:nvPr>
        </p:nvSpPr>
        <p:spPr/>
        <p:txBody>
          <a:bodyPr/>
          <a:lstStyle/>
          <a:p>
            <a:fld id="{EA559EA6-8532-1747-B43C-F90FCA9384D0}" type="slidenum">
              <a:rPr lang="en-US" smtClean="0"/>
              <a:t>2</a:t>
            </a:fld>
            <a:endParaRPr lang="en-US"/>
          </a:p>
        </p:txBody>
      </p:sp>
    </p:spTree>
    <p:extLst>
      <p:ext uri="{BB962C8B-B14F-4D97-AF65-F5344CB8AC3E}">
        <p14:creationId xmlns:p14="http://schemas.microsoft.com/office/powerpoint/2010/main" val="321706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8EDC-17CA-A64B-84CE-2FBEA4C57D9C}"/>
              </a:ext>
            </a:extLst>
          </p:cNvPr>
          <p:cNvSpPr>
            <a:spLocks noGrp="1"/>
          </p:cNvSpPr>
          <p:nvPr>
            <p:ph type="title"/>
          </p:nvPr>
        </p:nvSpPr>
        <p:spPr/>
        <p:txBody>
          <a:bodyPr/>
          <a:lstStyle/>
          <a:p>
            <a:r>
              <a:rPr lang="en-US" dirty="0"/>
              <a:t>Operational Process Assets (p. 84)</a:t>
            </a:r>
          </a:p>
        </p:txBody>
      </p:sp>
      <p:sp>
        <p:nvSpPr>
          <p:cNvPr id="3" name="Content Placeholder 2">
            <a:extLst>
              <a:ext uri="{FF2B5EF4-FFF2-40B4-BE49-F238E27FC236}">
                <a16:creationId xmlns:a16="http://schemas.microsoft.com/office/drawing/2014/main" id="{23C4B2BF-0648-7F4B-8B53-A2168D5BC88A}"/>
              </a:ext>
            </a:extLst>
          </p:cNvPr>
          <p:cNvSpPr>
            <a:spLocks noGrp="1"/>
          </p:cNvSpPr>
          <p:nvPr>
            <p:ph idx="1"/>
          </p:nvPr>
        </p:nvSpPr>
        <p:spPr/>
        <p:txBody>
          <a:bodyPr/>
          <a:lstStyle/>
          <a:p>
            <a:r>
              <a:rPr lang="en-US" dirty="0"/>
              <a:t>Change control procedure</a:t>
            </a:r>
          </a:p>
          <a:p>
            <a:r>
              <a:rPr lang="en-US"/>
              <a:t>Monitor/</a:t>
            </a:r>
            <a:r>
              <a:rPr lang="en-US" dirty="0"/>
              <a:t>control processes</a:t>
            </a:r>
          </a:p>
          <a:p>
            <a:r>
              <a:rPr lang="en-US" dirty="0"/>
              <a:t>Informational repository (lessons learned*)</a:t>
            </a:r>
          </a:p>
          <a:p>
            <a:r>
              <a:rPr lang="en-US" dirty="0"/>
              <a:t>Templates</a:t>
            </a:r>
          </a:p>
          <a:p>
            <a:endParaRPr lang="en-US" dirty="0"/>
          </a:p>
          <a:p>
            <a:endParaRPr lang="en-US" dirty="0"/>
          </a:p>
        </p:txBody>
      </p:sp>
      <p:sp>
        <p:nvSpPr>
          <p:cNvPr id="4" name="Slide Number Placeholder 3">
            <a:extLst>
              <a:ext uri="{FF2B5EF4-FFF2-40B4-BE49-F238E27FC236}">
                <a16:creationId xmlns:a16="http://schemas.microsoft.com/office/drawing/2014/main" id="{04DBB575-5CEC-4D41-92B5-DB7DAB3363CA}"/>
              </a:ext>
            </a:extLst>
          </p:cNvPr>
          <p:cNvSpPr>
            <a:spLocks noGrp="1"/>
          </p:cNvSpPr>
          <p:nvPr>
            <p:ph type="sldNum" sz="quarter" idx="12"/>
          </p:nvPr>
        </p:nvSpPr>
        <p:spPr/>
        <p:txBody>
          <a:bodyPr/>
          <a:lstStyle/>
          <a:p>
            <a:fld id="{EA559EA6-8532-1747-B43C-F90FCA9384D0}" type="slidenum">
              <a:rPr lang="en-US" smtClean="0"/>
              <a:t>20</a:t>
            </a:fld>
            <a:endParaRPr lang="en-US"/>
          </a:p>
        </p:txBody>
      </p:sp>
      <p:sp>
        <p:nvSpPr>
          <p:cNvPr id="5" name="TextBox 4">
            <a:extLst>
              <a:ext uri="{FF2B5EF4-FFF2-40B4-BE49-F238E27FC236}">
                <a16:creationId xmlns:a16="http://schemas.microsoft.com/office/drawing/2014/main" id="{22E44009-35DE-B444-94C1-26997019A642}"/>
              </a:ext>
            </a:extLst>
          </p:cNvPr>
          <p:cNvSpPr txBox="1"/>
          <p:nvPr/>
        </p:nvSpPr>
        <p:spPr>
          <a:xfrm>
            <a:off x="1338470" y="6356350"/>
            <a:ext cx="5031186" cy="646331"/>
          </a:xfrm>
          <a:prstGeom prst="rect">
            <a:avLst/>
          </a:prstGeom>
          <a:noFill/>
        </p:spPr>
        <p:txBody>
          <a:bodyPr wrap="none" rtlCol="0">
            <a:spAutoFit/>
          </a:bodyPr>
          <a:lstStyle/>
          <a:p>
            <a:r>
              <a:rPr lang="en-US" dirty="0"/>
              <a:t>.* Without an AI front end, these tend to be useless</a:t>
            </a:r>
          </a:p>
          <a:p>
            <a:r>
              <a:rPr lang="en-US" dirty="0"/>
              <a:t> </a:t>
            </a:r>
          </a:p>
        </p:txBody>
      </p:sp>
    </p:spTree>
    <p:extLst>
      <p:ext uri="{BB962C8B-B14F-4D97-AF65-F5344CB8AC3E}">
        <p14:creationId xmlns:p14="http://schemas.microsoft.com/office/powerpoint/2010/main" val="266346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1730-35CF-6A48-A957-BD9578AD7F2F}"/>
              </a:ext>
            </a:extLst>
          </p:cNvPr>
          <p:cNvSpPr>
            <a:spLocks noGrp="1"/>
          </p:cNvSpPr>
          <p:nvPr>
            <p:ph type="title"/>
          </p:nvPr>
        </p:nvSpPr>
        <p:spPr/>
        <p:txBody>
          <a:bodyPr/>
          <a:lstStyle/>
          <a:p>
            <a:r>
              <a:rPr lang="en-US" dirty="0"/>
              <a:t>Gather Requirements</a:t>
            </a:r>
          </a:p>
        </p:txBody>
      </p:sp>
      <p:sp>
        <p:nvSpPr>
          <p:cNvPr id="3" name="Content Placeholder 2">
            <a:extLst>
              <a:ext uri="{FF2B5EF4-FFF2-40B4-BE49-F238E27FC236}">
                <a16:creationId xmlns:a16="http://schemas.microsoft.com/office/drawing/2014/main" id="{47B0B123-8C3D-0F4F-ACD2-A45C2A1C5DD3}"/>
              </a:ext>
            </a:extLst>
          </p:cNvPr>
          <p:cNvSpPr>
            <a:spLocks noGrp="1"/>
          </p:cNvSpPr>
          <p:nvPr>
            <p:ph idx="1"/>
          </p:nvPr>
        </p:nvSpPr>
        <p:spPr>
          <a:xfrm>
            <a:off x="718930" y="1825625"/>
            <a:ext cx="10634870" cy="2710763"/>
          </a:xfrm>
        </p:spPr>
        <p:txBody>
          <a:bodyPr/>
          <a:lstStyle/>
          <a:p>
            <a:r>
              <a:rPr lang="en-US" dirty="0"/>
              <a:t>Brainstorm</a:t>
            </a:r>
          </a:p>
          <a:p>
            <a:r>
              <a:rPr lang="en-US" dirty="0"/>
              <a:t>Checklists*</a:t>
            </a:r>
          </a:p>
          <a:p>
            <a:r>
              <a:rPr lang="en-US" dirty="0"/>
              <a:t>Focus groups</a:t>
            </a:r>
          </a:p>
          <a:p>
            <a:r>
              <a:rPr lang="en-US" dirty="0"/>
              <a:t>interviews</a:t>
            </a:r>
          </a:p>
        </p:txBody>
      </p:sp>
      <p:sp>
        <p:nvSpPr>
          <p:cNvPr id="4" name="Slide Number Placeholder 3">
            <a:extLst>
              <a:ext uri="{FF2B5EF4-FFF2-40B4-BE49-F238E27FC236}">
                <a16:creationId xmlns:a16="http://schemas.microsoft.com/office/drawing/2014/main" id="{5DAB3429-B2B7-054C-9362-1B9BBE3C948B}"/>
              </a:ext>
            </a:extLst>
          </p:cNvPr>
          <p:cNvSpPr>
            <a:spLocks noGrp="1"/>
          </p:cNvSpPr>
          <p:nvPr>
            <p:ph type="sldNum" sz="quarter" idx="12"/>
          </p:nvPr>
        </p:nvSpPr>
        <p:spPr/>
        <p:txBody>
          <a:bodyPr/>
          <a:lstStyle/>
          <a:p>
            <a:fld id="{EA559EA6-8532-1747-B43C-F90FCA9384D0}" type="slidenum">
              <a:rPr lang="en-US" smtClean="0"/>
              <a:t>21</a:t>
            </a:fld>
            <a:endParaRPr lang="en-US"/>
          </a:p>
        </p:txBody>
      </p:sp>
      <p:sp>
        <p:nvSpPr>
          <p:cNvPr id="5" name="TextBox 4">
            <a:extLst>
              <a:ext uri="{FF2B5EF4-FFF2-40B4-BE49-F238E27FC236}">
                <a16:creationId xmlns:a16="http://schemas.microsoft.com/office/drawing/2014/main" id="{BB66FB15-01FA-5742-8047-31CD550C2E63}"/>
              </a:ext>
            </a:extLst>
          </p:cNvPr>
          <p:cNvSpPr txBox="1"/>
          <p:nvPr/>
        </p:nvSpPr>
        <p:spPr>
          <a:xfrm>
            <a:off x="718930" y="5421534"/>
            <a:ext cx="9359742" cy="646331"/>
          </a:xfrm>
          <a:prstGeom prst="rect">
            <a:avLst/>
          </a:prstGeom>
          <a:noFill/>
        </p:spPr>
        <p:txBody>
          <a:bodyPr wrap="none" rtlCol="0">
            <a:spAutoFit/>
          </a:bodyPr>
          <a:lstStyle/>
          <a:p>
            <a:r>
              <a:rPr lang="en-US" dirty="0">
                <a:solidFill>
                  <a:schemeClr val="bg1"/>
                </a:solidFill>
              </a:rPr>
              <a:t>.</a:t>
            </a:r>
            <a:r>
              <a:rPr lang="en-US" dirty="0"/>
              <a:t>* The checklist manifesto </a:t>
            </a:r>
            <a:r>
              <a:rPr lang="en-US" dirty="0">
                <a:hlinkClick r:id="rId2"/>
              </a:rPr>
              <a:t>https://www.youtube.com/watch?v=18ns58FyPmY</a:t>
            </a:r>
            <a:r>
              <a:rPr lang="en-US" dirty="0"/>
              <a:t>  89k views (7.5 min)</a:t>
            </a:r>
          </a:p>
          <a:p>
            <a:r>
              <a:rPr lang="en-US" dirty="0"/>
              <a:t> 		            </a:t>
            </a:r>
            <a:r>
              <a:rPr lang="en-US" dirty="0">
                <a:hlinkClick r:id="rId3"/>
              </a:rPr>
              <a:t>https://amzn.to/2W3g3TN</a:t>
            </a:r>
            <a:r>
              <a:rPr lang="en-US" dirty="0"/>
              <a:t> (book/ amazon)</a:t>
            </a:r>
          </a:p>
        </p:txBody>
      </p:sp>
    </p:spTree>
    <p:extLst>
      <p:ext uri="{BB962C8B-B14F-4D97-AF65-F5344CB8AC3E}">
        <p14:creationId xmlns:p14="http://schemas.microsoft.com/office/powerpoint/2010/main" val="1730365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E33B-D42F-9A45-97C8-0551F36242BC}"/>
              </a:ext>
            </a:extLst>
          </p:cNvPr>
          <p:cNvSpPr>
            <a:spLocks noGrp="1"/>
          </p:cNvSpPr>
          <p:nvPr>
            <p:ph type="title"/>
          </p:nvPr>
        </p:nvSpPr>
        <p:spPr/>
        <p:txBody>
          <a:bodyPr>
            <a:normAutofit fontScale="90000"/>
          </a:bodyPr>
          <a:lstStyle/>
          <a:p>
            <a:r>
              <a:rPr lang="en-US" dirty="0">
                <a:hlinkClick r:id="rId2"/>
              </a:rPr>
              <a:t>Gather requirements - https://www.youtube.com/watch?v=oOgrRUcLyew</a:t>
            </a:r>
            <a:r>
              <a:rPr lang="en-US" dirty="0"/>
              <a:t> 16 min</a:t>
            </a:r>
            <a:br>
              <a:rPr lang="en-US" dirty="0"/>
            </a:br>
            <a:endParaRPr lang="en-US" dirty="0"/>
          </a:p>
        </p:txBody>
      </p:sp>
      <p:sp>
        <p:nvSpPr>
          <p:cNvPr id="3" name="Content Placeholder 2">
            <a:extLst>
              <a:ext uri="{FF2B5EF4-FFF2-40B4-BE49-F238E27FC236}">
                <a16:creationId xmlns:a16="http://schemas.microsoft.com/office/drawing/2014/main" id="{824936CF-BAE1-6F4F-962C-37BFFDF51041}"/>
              </a:ext>
            </a:extLst>
          </p:cNvPr>
          <p:cNvSpPr>
            <a:spLocks noGrp="1"/>
          </p:cNvSpPr>
          <p:nvPr>
            <p:ph idx="1"/>
          </p:nvPr>
        </p:nvSpPr>
        <p:spPr/>
        <p:txBody>
          <a:bodyPr/>
          <a:lstStyle/>
          <a:p>
            <a:pPr marL="514350" indent="-514350">
              <a:buFont typeface="+mj-lt"/>
              <a:buAutoNum type="arabicPeriod"/>
            </a:pPr>
            <a:r>
              <a:rPr lang="en-US" dirty="0"/>
              <a:t>Understand the need/establish metrics and goals</a:t>
            </a:r>
          </a:p>
          <a:p>
            <a:pPr marL="514350" indent="-514350">
              <a:buFont typeface="+mj-lt"/>
              <a:buAutoNum type="arabicPeriod"/>
            </a:pPr>
            <a:r>
              <a:rPr lang="en-US" dirty="0"/>
              <a:t>Understand the constraints</a:t>
            </a:r>
          </a:p>
          <a:p>
            <a:pPr marL="514350" indent="-514350">
              <a:buFont typeface="+mj-lt"/>
              <a:buAutoNum type="arabicPeriod"/>
            </a:pPr>
            <a:r>
              <a:rPr lang="en-US" dirty="0"/>
              <a:t>What do I need to know?</a:t>
            </a:r>
          </a:p>
          <a:p>
            <a:pPr marL="514350" indent="-514350">
              <a:buFont typeface="+mj-lt"/>
              <a:buAutoNum type="arabicPeriod"/>
            </a:pPr>
            <a:r>
              <a:rPr lang="en-US" dirty="0"/>
              <a:t>Who can provide the above information?</a:t>
            </a:r>
          </a:p>
          <a:p>
            <a:pPr marL="514350" indent="-514350">
              <a:buFont typeface="+mj-lt"/>
              <a:buAutoNum type="arabicPeriod"/>
            </a:pPr>
            <a:r>
              <a:rPr lang="en-US" dirty="0"/>
              <a:t>What techniques will I use to collect the information?</a:t>
            </a:r>
          </a:p>
          <a:p>
            <a:pPr marL="514350" indent="-514350">
              <a:buFont typeface="+mj-lt"/>
              <a:buAutoNum type="arabicPeriod"/>
            </a:pPr>
            <a:r>
              <a:rPr lang="en-US" dirty="0"/>
              <a:t>When will the information be collected?</a:t>
            </a:r>
          </a:p>
          <a:p>
            <a:pPr marL="514350" indent="-514350">
              <a:buFont typeface="+mj-lt"/>
              <a:buAutoNum type="arabicPeriod"/>
            </a:pPr>
            <a:r>
              <a:rPr lang="en-US" dirty="0"/>
              <a:t>What is needed to collect the information?</a:t>
            </a:r>
          </a:p>
        </p:txBody>
      </p:sp>
      <p:sp>
        <p:nvSpPr>
          <p:cNvPr id="4" name="Slide Number Placeholder 3">
            <a:extLst>
              <a:ext uri="{FF2B5EF4-FFF2-40B4-BE49-F238E27FC236}">
                <a16:creationId xmlns:a16="http://schemas.microsoft.com/office/drawing/2014/main" id="{F7298F5B-E605-8D4E-ADF2-BDD0A5A46222}"/>
              </a:ext>
            </a:extLst>
          </p:cNvPr>
          <p:cNvSpPr>
            <a:spLocks noGrp="1"/>
          </p:cNvSpPr>
          <p:nvPr>
            <p:ph type="sldNum" sz="quarter" idx="12"/>
          </p:nvPr>
        </p:nvSpPr>
        <p:spPr/>
        <p:txBody>
          <a:bodyPr/>
          <a:lstStyle/>
          <a:p>
            <a:fld id="{EA559EA6-8532-1747-B43C-F90FCA9384D0}" type="slidenum">
              <a:rPr lang="en-US" smtClean="0"/>
              <a:t>22</a:t>
            </a:fld>
            <a:endParaRPr lang="en-US"/>
          </a:p>
        </p:txBody>
      </p:sp>
      <p:sp>
        <p:nvSpPr>
          <p:cNvPr id="5" name="TextBox 4">
            <a:extLst>
              <a:ext uri="{FF2B5EF4-FFF2-40B4-BE49-F238E27FC236}">
                <a16:creationId xmlns:a16="http://schemas.microsoft.com/office/drawing/2014/main" id="{620CD697-2033-9E46-891E-DCD7F83086D1}"/>
              </a:ext>
            </a:extLst>
          </p:cNvPr>
          <p:cNvSpPr txBox="1"/>
          <p:nvPr/>
        </p:nvSpPr>
        <p:spPr>
          <a:xfrm>
            <a:off x="838200" y="6492875"/>
            <a:ext cx="4360233" cy="369332"/>
          </a:xfrm>
          <a:prstGeom prst="rect">
            <a:avLst/>
          </a:prstGeom>
          <a:noFill/>
        </p:spPr>
        <p:txBody>
          <a:bodyPr wrap="none" rtlCol="0">
            <a:spAutoFit/>
          </a:bodyPr>
          <a:lstStyle/>
          <a:p>
            <a:r>
              <a:rPr lang="en-US" dirty="0"/>
              <a:t>There is no need to memorize the </a:t>
            </a:r>
            <a:r>
              <a:rPr lang="en-US"/>
              <a:t>above list.</a:t>
            </a:r>
          </a:p>
        </p:txBody>
      </p:sp>
    </p:spTree>
    <p:extLst>
      <p:ext uri="{BB962C8B-B14F-4D97-AF65-F5344CB8AC3E}">
        <p14:creationId xmlns:p14="http://schemas.microsoft.com/office/powerpoint/2010/main" val="64650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7DE0-AD11-5091-8347-4BD44B49BBC9}"/>
              </a:ext>
            </a:extLst>
          </p:cNvPr>
          <p:cNvSpPr>
            <a:spLocks noGrp="1"/>
          </p:cNvSpPr>
          <p:nvPr>
            <p:ph type="title"/>
          </p:nvPr>
        </p:nvSpPr>
        <p:spPr/>
        <p:txBody>
          <a:bodyPr/>
          <a:lstStyle/>
          <a:p>
            <a:r>
              <a:rPr lang="en-US" dirty="0"/>
              <a:t>Making your team “accountable”</a:t>
            </a:r>
          </a:p>
        </p:txBody>
      </p:sp>
      <p:sp>
        <p:nvSpPr>
          <p:cNvPr id="3" name="Content Placeholder 2">
            <a:extLst>
              <a:ext uri="{FF2B5EF4-FFF2-40B4-BE49-F238E27FC236}">
                <a16:creationId xmlns:a16="http://schemas.microsoft.com/office/drawing/2014/main" id="{823317F1-E02B-34F1-C692-627BE0B55DB9}"/>
              </a:ext>
            </a:extLst>
          </p:cNvPr>
          <p:cNvSpPr>
            <a:spLocks noGrp="1"/>
          </p:cNvSpPr>
          <p:nvPr>
            <p:ph idx="1"/>
          </p:nvPr>
        </p:nvSpPr>
        <p:spPr/>
        <p:txBody>
          <a:bodyPr/>
          <a:lstStyle/>
          <a:p>
            <a:r>
              <a:rPr lang="en-US" b="0" i="0" dirty="0">
                <a:solidFill>
                  <a:srgbClr val="1155CC"/>
                </a:solidFill>
                <a:effectLst/>
                <a:latin typeface="Arial" panose="020B0604020202020204" pitchFamily="34" charset="0"/>
                <a:hlinkClick r:id="rId2"/>
              </a:rPr>
              <a:t>https://www.youtube.com/watch?v</a:t>
            </a:r>
            <a:r>
              <a:rPr lang="en-US" b="0" i="0">
                <a:solidFill>
                  <a:srgbClr val="1155CC"/>
                </a:solidFill>
                <a:effectLst/>
                <a:latin typeface="Arial" panose="020B0604020202020204" pitchFamily="34" charset="0"/>
                <a:hlinkClick r:id="rId2"/>
              </a:rPr>
              <a:t>=BD0S0eCulHc</a:t>
            </a:r>
            <a:endParaRPr lang="en-US"/>
          </a:p>
        </p:txBody>
      </p:sp>
      <p:sp>
        <p:nvSpPr>
          <p:cNvPr id="4" name="Slide Number Placeholder 3">
            <a:extLst>
              <a:ext uri="{FF2B5EF4-FFF2-40B4-BE49-F238E27FC236}">
                <a16:creationId xmlns:a16="http://schemas.microsoft.com/office/drawing/2014/main" id="{1A6559D3-2CFF-A86E-E149-D524003BAC13}"/>
              </a:ext>
            </a:extLst>
          </p:cNvPr>
          <p:cNvSpPr>
            <a:spLocks noGrp="1"/>
          </p:cNvSpPr>
          <p:nvPr>
            <p:ph type="sldNum" sz="quarter" idx="12"/>
          </p:nvPr>
        </p:nvSpPr>
        <p:spPr/>
        <p:txBody>
          <a:bodyPr/>
          <a:lstStyle/>
          <a:p>
            <a:fld id="{EA559EA6-8532-1747-B43C-F90FCA9384D0}" type="slidenum">
              <a:rPr lang="en-US" smtClean="0"/>
              <a:t>23</a:t>
            </a:fld>
            <a:endParaRPr lang="en-US"/>
          </a:p>
        </p:txBody>
      </p:sp>
    </p:spTree>
    <p:extLst>
      <p:ext uri="{BB962C8B-B14F-4D97-AF65-F5344CB8AC3E}">
        <p14:creationId xmlns:p14="http://schemas.microsoft.com/office/powerpoint/2010/main" val="113938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4.3 Direct and Manage Project Work (p.90)</a:t>
            </a:r>
            <a:br>
              <a:rPr lang="en-US" dirty="0"/>
            </a:br>
            <a:endParaRPr lang="en-US" dirty="0"/>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24</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FEF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885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32E1-9F46-CF47-BF3E-50B7E8404572}"/>
              </a:ext>
            </a:extLst>
          </p:cNvPr>
          <p:cNvSpPr>
            <a:spLocks noGrp="1"/>
          </p:cNvSpPr>
          <p:nvPr>
            <p:ph type="title"/>
          </p:nvPr>
        </p:nvSpPr>
        <p:spPr/>
        <p:txBody>
          <a:bodyPr/>
          <a:lstStyle/>
          <a:p>
            <a:r>
              <a:rPr lang="en-US" dirty="0"/>
              <a:t>Direct and Manage Project Work is the process of….(p. 90)</a:t>
            </a:r>
          </a:p>
        </p:txBody>
      </p:sp>
      <p:sp>
        <p:nvSpPr>
          <p:cNvPr id="3" name="Content Placeholder 2">
            <a:extLst>
              <a:ext uri="{FF2B5EF4-FFF2-40B4-BE49-F238E27FC236}">
                <a16:creationId xmlns:a16="http://schemas.microsoft.com/office/drawing/2014/main" id="{25011510-2DE7-3640-AE47-1008CC305449}"/>
              </a:ext>
            </a:extLst>
          </p:cNvPr>
          <p:cNvSpPr>
            <a:spLocks noGrp="1"/>
          </p:cNvSpPr>
          <p:nvPr>
            <p:ph idx="1"/>
          </p:nvPr>
        </p:nvSpPr>
        <p:spPr/>
        <p:txBody>
          <a:bodyPr/>
          <a:lstStyle/>
          <a:p>
            <a:pPr marL="0" indent="0">
              <a:buNone/>
            </a:pPr>
            <a:r>
              <a:rPr lang="en-US" dirty="0"/>
              <a:t>“…leading and performing the work defined in the project management plan and implementing approved changes to achieve the project’s objectives.”</a:t>
            </a:r>
          </a:p>
          <a:p>
            <a:pPr marL="0" indent="0">
              <a:buNone/>
            </a:pPr>
            <a:r>
              <a:rPr lang="en-US" dirty="0"/>
              <a:t>(see next slide)</a:t>
            </a:r>
          </a:p>
        </p:txBody>
      </p:sp>
      <p:sp>
        <p:nvSpPr>
          <p:cNvPr id="4" name="Slide Number Placeholder 3">
            <a:extLst>
              <a:ext uri="{FF2B5EF4-FFF2-40B4-BE49-F238E27FC236}">
                <a16:creationId xmlns:a16="http://schemas.microsoft.com/office/drawing/2014/main" id="{38DA3480-B5D3-5C4F-A893-A5722C0B1DA7}"/>
              </a:ext>
            </a:extLst>
          </p:cNvPr>
          <p:cNvSpPr>
            <a:spLocks noGrp="1"/>
          </p:cNvSpPr>
          <p:nvPr>
            <p:ph type="sldNum" sz="quarter" idx="12"/>
          </p:nvPr>
        </p:nvSpPr>
        <p:spPr/>
        <p:txBody>
          <a:bodyPr/>
          <a:lstStyle/>
          <a:p>
            <a:fld id="{EA559EA6-8532-1747-B43C-F90FCA9384D0}" type="slidenum">
              <a:rPr lang="en-US" smtClean="0"/>
              <a:t>25</a:t>
            </a:fld>
            <a:endParaRPr lang="en-US"/>
          </a:p>
        </p:txBody>
      </p:sp>
      <p:pic>
        <p:nvPicPr>
          <p:cNvPr id="5" name="Picture 4">
            <a:extLst>
              <a:ext uri="{FF2B5EF4-FFF2-40B4-BE49-F238E27FC236}">
                <a16:creationId xmlns:a16="http://schemas.microsoft.com/office/drawing/2014/main" id="{FBB64C7F-B5D3-9A49-BBA0-8C3C62B7508E}"/>
              </a:ext>
            </a:extLst>
          </p:cNvPr>
          <p:cNvPicPr>
            <a:picLocks noChangeAspect="1"/>
          </p:cNvPicPr>
          <p:nvPr/>
        </p:nvPicPr>
        <p:blipFill>
          <a:blip r:embed="rId2"/>
          <a:stretch>
            <a:fillRect/>
          </a:stretch>
        </p:blipFill>
        <p:spPr>
          <a:xfrm>
            <a:off x="6594588" y="3265360"/>
            <a:ext cx="2932951" cy="3273552"/>
          </a:xfrm>
          <a:prstGeom prst="rect">
            <a:avLst/>
          </a:prstGeom>
        </p:spPr>
      </p:pic>
    </p:spTree>
    <p:extLst>
      <p:ext uri="{BB962C8B-B14F-4D97-AF65-F5344CB8AC3E}">
        <p14:creationId xmlns:p14="http://schemas.microsoft.com/office/powerpoint/2010/main" val="424186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96D7A-2331-FC4D-A283-48778CE68CE3}"/>
              </a:ext>
            </a:extLst>
          </p:cNvPr>
          <p:cNvSpPr>
            <a:spLocks noGrp="1"/>
          </p:cNvSpPr>
          <p:nvPr>
            <p:ph type="title"/>
          </p:nvPr>
        </p:nvSpPr>
        <p:spPr/>
        <p:txBody>
          <a:bodyPr/>
          <a:lstStyle/>
          <a:p>
            <a:r>
              <a:rPr lang="en-US" dirty="0"/>
              <a:t>The key benefit.. (p.90)</a:t>
            </a:r>
          </a:p>
        </p:txBody>
      </p:sp>
      <p:sp>
        <p:nvSpPr>
          <p:cNvPr id="3" name="Content Placeholder 2">
            <a:extLst>
              <a:ext uri="{FF2B5EF4-FFF2-40B4-BE49-F238E27FC236}">
                <a16:creationId xmlns:a16="http://schemas.microsoft.com/office/drawing/2014/main" id="{C7BA9DF2-BF7F-234D-AA4C-B39B0E85DD19}"/>
              </a:ext>
            </a:extLst>
          </p:cNvPr>
          <p:cNvSpPr>
            <a:spLocks noGrp="1"/>
          </p:cNvSpPr>
          <p:nvPr>
            <p:ph idx="1"/>
          </p:nvPr>
        </p:nvSpPr>
        <p:spPr/>
        <p:txBody>
          <a:bodyPr/>
          <a:lstStyle/>
          <a:p>
            <a:pPr marL="0" indent="0">
              <a:buNone/>
            </a:pPr>
            <a:r>
              <a:rPr lang="en-US" dirty="0"/>
              <a:t>“…provides overall management of the project work deliverables, </a:t>
            </a:r>
            <a:r>
              <a:rPr lang="en-US" u="sng" dirty="0"/>
              <a:t>and thus improves the probability of project success.”</a:t>
            </a:r>
          </a:p>
        </p:txBody>
      </p:sp>
      <p:sp>
        <p:nvSpPr>
          <p:cNvPr id="4" name="Slide Number Placeholder 3">
            <a:extLst>
              <a:ext uri="{FF2B5EF4-FFF2-40B4-BE49-F238E27FC236}">
                <a16:creationId xmlns:a16="http://schemas.microsoft.com/office/drawing/2014/main" id="{9C0F1CBA-1FAB-0B48-BB5B-D064965488ED}"/>
              </a:ext>
            </a:extLst>
          </p:cNvPr>
          <p:cNvSpPr>
            <a:spLocks noGrp="1"/>
          </p:cNvSpPr>
          <p:nvPr>
            <p:ph type="sldNum" sz="quarter" idx="12"/>
          </p:nvPr>
        </p:nvSpPr>
        <p:spPr/>
        <p:txBody>
          <a:bodyPr/>
          <a:lstStyle/>
          <a:p>
            <a:fld id="{EA559EA6-8532-1747-B43C-F90FCA9384D0}" type="slidenum">
              <a:rPr lang="en-US" smtClean="0"/>
              <a:t>26</a:t>
            </a:fld>
            <a:endParaRPr lang="en-US"/>
          </a:p>
        </p:txBody>
      </p:sp>
      <p:pic>
        <p:nvPicPr>
          <p:cNvPr id="5" name="Picture 4">
            <a:extLst>
              <a:ext uri="{FF2B5EF4-FFF2-40B4-BE49-F238E27FC236}">
                <a16:creationId xmlns:a16="http://schemas.microsoft.com/office/drawing/2014/main" id="{554C21B5-20BC-6F47-A178-8333B3F31905}"/>
              </a:ext>
            </a:extLst>
          </p:cNvPr>
          <p:cNvPicPr>
            <a:picLocks noChangeAspect="1"/>
          </p:cNvPicPr>
          <p:nvPr/>
        </p:nvPicPr>
        <p:blipFill>
          <a:blip r:embed="rId2"/>
          <a:stretch>
            <a:fillRect/>
          </a:stretch>
        </p:blipFill>
        <p:spPr>
          <a:xfrm>
            <a:off x="3691382" y="3275012"/>
            <a:ext cx="4102100" cy="3263900"/>
          </a:xfrm>
          <a:prstGeom prst="rect">
            <a:avLst/>
          </a:prstGeom>
        </p:spPr>
      </p:pic>
    </p:spTree>
    <p:extLst>
      <p:ext uri="{BB962C8B-B14F-4D97-AF65-F5344CB8AC3E}">
        <p14:creationId xmlns:p14="http://schemas.microsoft.com/office/powerpoint/2010/main" val="313237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DD9-222C-F44F-8AEC-20B1DC6755DC}"/>
              </a:ext>
            </a:extLst>
          </p:cNvPr>
          <p:cNvSpPr>
            <a:spLocks noGrp="1"/>
          </p:cNvSpPr>
          <p:nvPr>
            <p:ph type="title"/>
          </p:nvPr>
        </p:nvSpPr>
        <p:spPr/>
        <p:txBody>
          <a:bodyPr/>
          <a:lstStyle/>
          <a:p>
            <a:r>
              <a:rPr lang="en-US" dirty="0"/>
              <a:t>Involves…</a:t>
            </a:r>
          </a:p>
        </p:txBody>
      </p:sp>
      <p:sp>
        <p:nvSpPr>
          <p:cNvPr id="3" name="Content Placeholder 2">
            <a:extLst>
              <a:ext uri="{FF2B5EF4-FFF2-40B4-BE49-F238E27FC236}">
                <a16:creationId xmlns:a16="http://schemas.microsoft.com/office/drawing/2014/main" id="{8EDF6B8F-7BB0-E049-8669-DF84C3C6C407}"/>
              </a:ext>
            </a:extLst>
          </p:cNvPr>
          <p:cNvSpPr>
            <a:spLocks noGrp="1"/>
          </p:cNvSpPr>
          <p:nvPr>
            <p:ph idx="1"/>
          </p:nvPr>
        </p:nvSpPr>
        <p:spPr/>
        <p:txBody>
          <a:bodyPr/>
          <a:lstStyle/>
          <a:p>
            <a:r>
              <a:rPr lang="en-US" dirty="0"/>
              <a:t>Planned project activities to complete project deliverables</a:t>
            </a:r>
          </a:p>
          <a:p>
            <a:r>
              <a:rPr lang="en-US" dirty="0"/>
              <a:t>Accomplish established objectives</a:t>
            </a:r>
          </a:p>
        </p:txBody>
      </p:sp>
      <p:sp>
        <p:nvSpPr>
          <p:cNvPr id="4" name="Slide Number Placeholder 3">
            <a:extLst>
              <a:ext uri="{FF2B5EF4-FFF2-40B4-BE49-F238E27FC236}">
                <a16:creationId xmlns:a16="http://schemas.microsoft.com/office/drawing/2014/main" id="{619E3C35-970A-6E4A-8F9C-47F09415FFF4}"/>
              </a:ext>
            </a:extLst>
          </p:cNvPr>
          <p:cNvSpPr>
            <a:spLocks noGrp="1"/>
          </p:cNvSpPr>
          <p:nvPr>
            <p:ph type="sldNum" sz="quarter" idx="12"/>
          </p:nvPr>
        </p:nvSpPr>
        <p:spPr/>
        <p:txBody>
          <a:bodyPr/>
          <a:lstStyle/>
          <a:p>
            <a:fld id="{EA559EA6-8532-1747-B43C-F90FCA9384D0}" type="slidenum">
              <a:rPr lang="en-US" smtClean="0"/>
              <a:t>27</a:t>
            </a:fld>
            <a:endParaRPr lang="en-US"/>
          </a:p>
        </p:txBody>
      </p:sp>
    </p:spTree>
    <p:extLst>
      <p:ext uri="{BB962C8B-B14F-4D97-AF65-F5344CB8AC3E}">
        <p14:creationId xmlns:p14="http://schemas.microsoft.com/office/powerpoint/2010/main" val="394016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0A6B-6F00-AA48-94C8-A09927220506}"/>
              </a:ext>
            </a:extLst>
          </p:cNvPr>
          <p:cNvSpPr>
            <a:spLocks noGrp="1"/>
          </p:cNvSpPr>
          <p:nvPr>
            <p:ph type="title"/>
          </p:nvPr>
        </p:nvSpPr>
        <p:spPr/>
        <p:txBody>
          <a:bodyPr/>
          <a:lstStyle/>
          <a:p>
            <a:r>
              <a:rPr lang="en-US" dirty="0"/>
              <a:t>The Project Manager… (p. 92)</a:t>
            </a:r>
          </a:p>
        </p:txBody>
      </p:sp>
      <p:sp>
        <p:nvSpPr>
          <p:cNvPr id="3" name="Content Placeholder 2">
            <a:extLst>
              <a:ext uri="{FF2B5EF4-FFF2-40B4-BE49-F238E27FC236}">
                <a16:creationId xmlns:a16="http://schemas.microsoft.com/office/drawing/2014/main" id="{86F7DD93-52BE-3947-87E3-D30E7B95AE82}"/>
              </a:ext>
            </a:extLst>
          </p:cNvPr>
          <p:cNvSpPr>
            <a:spLocks noGrp="1"/>
          </p:cNvSpPr>
          <p:nvPr>
            <p:ph idx="1"/>
          </p:nvPr>
        </p:nvSpPr>
        <p:spPr/>
        <p:txBody>
          <a:bodyPr/>
          <a:lstStyle/>
          <a:p>
            <a:pPr marL="0" indent="0">
              <a:buNone/>
            </a:pPr>
            <a:r>
              <a:rPr lang="en-US" dirty="0"/>
              <a:t>‘’…directs the performance of the planned project activities and manages the various technical and organizational interfaces…” and through monitor-and-control, applies the necessary guidance to ensure the project remains on track.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E29D6-F34F-F046-BF58-F68C9E40A763}"/>
              </a:ext>
            </a:extLst>
          </p:cNvPr>
          <p:cNvSpPr>
            <a:spLocks noGrp="1"/>
          </p:cNvSpPr>
          <p:nvPr>
            <p:ph type="sldNum" sz="quarter" idx="12"/>
          </p:nvPr>
        </p:nvSpPr>
        <p:spPr/>
        <p:txBody>
          <a:bodyPr/>
          <a:lstStyle/>
          <a:p>
            <a:fld id="{EA559EA6-8532-1747-B43C-F90FCA9384D0}" type="slidenum">
              <a:rPr lang="en-US" smtClean="0"/>
              <a:t>28</a:t>
            </a:fld>
            <a:endParaRPr lang="en-US"/>
          </a:p>
        </p:txBody>
      </p:sp>
      <p:pic>
        <p:nvPicPr>
          <p:cNvPr id="5" name="Picture 4">
            <a:extLst>
              <a:ext uri="{FF2B5EF4-FFF2-40B4-BE49-F238E27FC236}">
                <a16:creationId xmlns:a16="http://schemas.microsoft.com/office/drawing/2014/main" id="{8F84DD30-E107-BE4E-901B-58B8A100E085}"/>
              </a:ext>
            </a:extLst>
          </p:cNvPr>
          <p:cNvPicPr>
            <a:picLocks noChangeAspect="1"/>
          </p:cNvPicPr>
          <p:nvPr/>
        </p:nvPicPr>
        <p:blipFill>
          <a:blip r:embed="rId2"/>
          <a:stretch>
            <a:fillRect/>
          </a:stretch>
        </p:blipFill>
        <p:spPr>
          <a:xfrm>
            <a:off x="3982212" y="3482975"/>
            <a:ext cx="4495800" cy="3238500"/>
          </a:xfrm>
          <a:prstGeom prst="rect">
            <a:avLst/>
          </a:prstGeom>
        </p:spPr>
      </p:pic>
    </p:spTree>
    <p:extLst>
      <p:ext uri="{BB962C8B-B14F-4D97-AF65-F5344CB8AC3E}">
        <p14:creationId xmlns:p14="http://schemas.microsoft.com/office/powerpoint/2010/main" val="214971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7D28-0628-6641-80F4-A84D20986D27}"/>
              </a:ext>
            </a:extLst>
          </p:cNvPr>
          <p:cNvSpPr>
            <a:spLocks noGrp="1"/>
          </p:cNvSpPr>
          <p:nvPr>
            <p:ph type="title"/>
          </p:nvPr>
        </p:nvSpPr>
        <p:spPr/>
        <p:txBody>
          <a:bodyPr/>
          <a:lstStyle/>
          <a:p>
            <a:r>
              <a:rPr lang="en-US" dirty="0"/>
              <a:t>Project Documents (p. 92)</a:t>
            </a:r>
          </a:p>
        </p:txBody>
      </p:sp>
      <p:sp>
        <p:nvSpPr>
          <p:cNvPr id="3" name="Content Placeholder 2">
            <a:extLst>
              <a:ext uri="{FF2B5EF4-FFF2-40B4-BE49-F238E27FC236}">
                <a16:creationId xmlns:a16="http://schemas.microsoft.com/office/drawing/2014/main" id="{055DAE23-7825-D44C-AA27-062C72FC39B9}"/>
              </a:ext>
            </a:extLst>
          </p:cNvPr>
          <p:cNvSpPr>
            <a:spLocks noGrp="1"/>
          </p:cNvSpPr>
          <p:nvPr>
            <p:ph idx="1"/>
          </p:nvPr>
        </p:nvSpPr>
        <p:spPr/>
        <p:txBody>
          <a:bodyPr>
            <a:normAutofit fontScale="92500" lnSpcReduction="20000"/>
          </a:bodyPr>
          <a:lstStyle/>
          <a:p>
            <a:r>
              <a:rPr lang="en-US" dirty="0"/>
              <a:t>Requirements</a:t>
            </a:r>
          </a:p>
          <a:p>
            <a:r>
              <a:rPr lang="en-US" dirty="0"/>
              <a:t>Change requests</a:t>
            </a:r>
          </a:p>
          <a:p>
            <a:r>
              <a:rPr lang="en-US" dirty="0"/>
              <a:t>Lessons learned register</a:t>
            </a:r>
          </a:p>
          <a:p>
            <a:r>
              <a:rPr lang="en-US" dirty="0"/>
              <a:t>Milestone list</a:t>
            </a:r>
          </a:p>
          <a:p>
            <a:r>
              <a:rPr lang="en-US" dirty="0"/>
              <a:t>Project communications:</a:t>
            </a:r>
          </a:p>
          <a:p>
            <a:pPr lvl="1"/>
            <a:r>
              <a:rPr lang="en-US" dirty="0"/>
              <a:t>Action items</a:t>
            </a:r>
          </a:p>
          <a:p>
            <a:pPr lvl="1"/>
            <a:r>
              <a:rPr lang="en-US" dirty="0"/>
              <a:t>Status reports</a:t>
            </a:r>
          </a:p>
          <a:p>
            <a:pPr lvl="1"/>
            <a:r>
              <a:rPr lang="en-US" dirty="0"/>
              <a:t>Issue logs</a:t>
            </a:r>
          </a:p>
          <a:p>
            <a:pPr lvl="1"/>
            <a:r>
              <a:rPr lang="en-US" dirty="0"/>
              <a:t>Assumptions</a:t>
            </a:r>
          </a:p>
          <a:p>
            <a:pPr lvl="1"/>
            <a:r>
              <a:rPr lang="en-US" dirty="0"/>
              <a:t>Known risks</a:t>
            </a:r>
          </a:p>
          <a:p>
            <a:pPr lvl="1"/>
            <a:r>
              <a:rPr lang="en-US" dirty="0"/>
              <a:t>Minutes</a:t>
            </a:r>
          </a:p>
          <a:p>
            <a:pPr lvl="1"/>
            <a:r>
              <a:rPr lang="en-US" dirty="0"/>
              <a:t>Etc.</a:t>
            </a:r>
          </a:p>
        </p:txBody>
      </p:sp>
      <p:sp>
        <p:nvSpPr>
          <p:cNvPr id="4" name="Slide Number Placeholder 3">
            <a:extLst>
              <a:ext uri="{FF2B5EF4-FFF2-40B4-BE49-F238E27FC236}">
                <a16:creationId xmlns:a16="http://schemas.microsoft.com/office/drawing/2014/main" id="{018562D0-C538-914A-B5F8-2EAFF5FABD7B}"/>
              </a:ext>
            </a:extLst>
          </p:cNvPr>
          <p:cNvSpPr>
            <a:spLocks noGrp="1"/>
          </p:cNvSpPr>
          <p:nvPr>
            <p:ph type="sldNum" sz="quarter" idx="12"/>
          </p:nvPr>
        </p:nvSpPr>
        <p:spPr/>
        <p:txBody>
          <a:bodyPr/>
          <a:lstStyle/>
          <a:p>
            <a:fld id="{EA559EA6-8532-1747-B43C-F90FCA9384D0}" type="slidenum">
              <a:rPr lang="en-US" smtClean="0"/>
              <a:t>29</a:t>
            </a:fld>
            <a:endParaRPr lang="en-US"/>
          </a:p>
        </p:txBody>
      </p:sp>
      <p:pic>
        <p:nvPicPr>
          <p:cNvPr id="5" name="Picture 4">
            <a:extLst>
              <a:ext uri="{FF2B5EF4-FFF2-40B4-BE49-F238E27FC236}">
                <a16:creationId xmlns:a16="http://schemas.microsoft.com/office/drawing/2014/main" id="{8B20B4E4-1D29-454C-9370-788FEA52613A}"/>
              </a:ext>
            </a:extLst>
          </p:cNvPr>
          <p:cNvPicPr>
            <a:picLocks noChangeAspect="1"/>
          </p:cNvPicPr>
          <p:nvPr/>
        </p:nvPicPr>
        <p:blipFill>
          <a:blip r:embed="rId2"/>
          <a:stretch>
            <a:fillRect/>
          </a:stretch>
        </p:blipFill>
        <p:spPr>
          <a:xfrm>
            <a:off x="6806946" y="2432304"/>
            <a:ext cx="4381500" cy="2895600"/>
          </a:xfrm>
          <a:prstGeom prst="rect">
            <a:avLst/>
          </a:prstGeom>
        </p:spPr>
      </p:pic>
    </p:spTree>
    <p:extLst>
      <p:ext uri="{BB962C8B-B14F-4D97-AF65-F5344CB8AC3E}">
        <p14:creationId xmlns:p14="http://schemas.microsoft.com/office/powerpoint/2010/main" val="340228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AA18-5C0B-4944-B405-9020668DC232}"/>
              </a:ext>
            </a:extLst>
          </p:cNvPr>
          <p:cNvSpPr>
            <a:spLocks noGrp="1"/>
          </p:cNvSpPr>
          <p:nvPr>
            <p:ph type="title"/>
          </p:nvPr>
        </p:nvSpPr>
        <p:spPr/>
        <p:txBody>
          <a:bodyPr/>
          <a:lstStyle/>
          <a:p>
            <a:r>
              <a:rPr lang="en-US" dirty="0"/>
              <a:t>Integration Project Management is…</a:t>
            </a:r>
          </a:p>
        </p:txBody>
      </p:sp>
      <p:sp>
        <p:nvSpPr>
          <p:cNvPr id="3" name="Content Placeholder 2">
            <a:extLst>
              <a:ext uri="{FF2B5EF4-FFF2-40B4-BE49-F238E27FC236}">
                <a16:creationId xmlns:a16="http://schemas.microsoft.com/office/drawing/2014/main" id="{89E8673C-72BD-4743-BEC6-095B69D10F28}"/>
              </a:ext>
            </a:extLst>
          </p:cNvPr>
          <p:cNvSpPr>
            <a:spLocks noGrp="1"/>
          </p:cNvSpPr>
          <p:nvPr>
            <p:ph idx="1"/>
          </p:nvPr>
        </p:nvSpPr>
        <p:spPr/>
        <p:txBody>
          <a:bodyPr/>
          <a:lstStyle/>
          <a:p>
            <a:pPr marL="0" indent="0">
              <a:buNone/>
            </a:pPr>
            <a:r>
              <a:rPr lang="en-US" dirty="0"/>
              <a:t>”…the processes and activities to identify, define, combine, unify, and coordinate” various Project Management activities.” (p.69)</a:t>
            </a:r>
          </a:p>
        </p:txBody>
      </p:sp>
      <p:sp>
        <p:nvSpPr>
          <p:cNvPr id="4" name="Slide Number Placeholder 3">
            <a:extLst>
              <a:ext uri="{FF2B5EF4-FFF2-40B4-BE49-F238E27FC236}">
                <a16:creationId xmlns:a16="http://schemas.microsoft.com/office/drawing/2014/main" id="{577EB5CE-4147-9041-8AF7-F5DDF40D55AD}"/>
              </a:ext>
            </a:extLst>
          </p:cNvPr>
          <p:cNvSpPr>
            <a:spLocks noGrp="1"/>
          </p:cNvSpPr>
          <p:nvPr>
            <p:ph type="sldNum" sz="quarter" idx="12"/>
          </p:nvPr>
        </p:nvSpPr>
        <p:spPr/>
        <p:txBody>
          <a:bodyPr/>
          <a:lstStyle/>
          <a:p>
            <a:fld id="{EA559EA6-8532-1747-B43C-F90FCA9384D0}" type="slidenum">
              <a:rPr lang="en-US" smtClean="0"/>
              <a:t>3</a:t>
            </a:fld>
            <a:endParaRPr lang="en-US"/>
          </a:p>
        </p:txBody>
      </p:sp>
    </p:spTree>
    <p:extLst>
      <p:ext uri="{BB962C8B-B14F-4D97-AF65-F5344CB8AC3E}">
        <p14:creationId xmlns:p14="http://schemas.microsoft.com/office/powerpoint/2010/main" val="2368065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FEDB-388A-1B41-B045-B5EC2EB8DA54}"/>
              </a:ext>
            </a:extLst>
          </p:cNvPr>
          <p:cNvSpPr>
            <a:spLocks noGrp="1"/>
          </p:cNvSpPr>
          <p:nvPr>
            <p:ph type="title"/>
          </p:nvPr>
        </p:nvSpPr>
        <p:spPr/>
        <p:txBody>
          <a:bodyPr/>
          <a:lstStyle/>
          <a:p>
            <a:r>
              <a:rPr lang="en-US" dirty="0"/>
              <a:t>More Project Documents (p. 93)</a:t>
            </a:r>
          </a:p>
        </p:txBody>
      </p:sp>
      <p:sp>
        <p:nvSpPr>
          <p:cNvPr id="3" name="Content Placeholder 2">
            <a:extLst>
              <a:ext uri="{FF2B5EF4-FFF2-40B4-BE49-F238E27FC236}">
                <a16:creationId xmlns:a16="http://schemas.microsoft.com/office/drawing/2014/main" id="{D7915BBC-1D5C-C644-918D-4ECA12F5080C}"/>
              </a:ext>
            </a:extLst>
          </p:cNvPr>
          <p:cNvSpPr>
            <a:spLocks noGrp="1"/>
          </p:cNvSpPr>
          <p:nvPr>
            <p:ph idx="1"/>
          </p:nvPr>
        </p:nvSpPr>
        <p:spPr/>
        <p:txBody>
          <a:bodyPr/>
          <a:lstStyle/>
          <a:p>
            <a:r>
              <a:rPr lang="en-US" dirty="0"/>
              <a:t>Project schedule (HUGE!)</a:t>
            </a:r>
          </a:p>
          <a:p>
            <a:r>
              <a:rPr lang="en-US" dirty="0"/>
              <a:t>Requirements trackability matrix (RTM; annoying but necessary)*</a:t>
            </a:r>
          </a:p>
          <a:p>
            <a:r>
              <a:rPr lang="en-US" dirty="0"/>
              <a:t>Risk register (huge!  - see final course project for details)</a:t>
            </a:r>
          </a:p>
        </p:txBody>
      </p:sp>
      <p:sp>
        <p:nvSpPr>
          <p:cNvPr id="4" name="Slide Number Placeholder 3">
            <a:extLst>
              <a:ext uri="{FF2B5EF4-FFF2-40B4-BE49-F238E27FC236}">
                <a16:creationId xmlns:a16="http://schemas.microsoft.com/office/drawing/2014/main" id="{D3BA2512-7B5D-2B4F-BA87-EE1BBAA9A476}"/>
              </a:ext>
            </a:extLst>
          </p:cNvPr>
          <p:cNvSpPr>
            <a:spLocks noGrp="1"/>
          </p:cNvSpPr>
          <p:nvPr>
            <p:ph type="sldNum" sz="quarter" idx="12"/>
          </p:nvPr>
        </p:nvSpPr>
        <p:spPr/>
        <p:txBody>
          <a:bodyPr/>
          <a:lstStyle/>
          <a:p>
            <a:fld id="{EA559EA6-8532-1747-B43C-F90FCA9384D0}" type="slidenum">
              <a:rPr lang="en-US" smtClean="0"/>
              <a:t>30</a:t>
            </a:fld>
            <a:endParaRPr lang="en-US"/>
          </a:p>
        </p:txBody>
      </p:sp>
      <p:sp>
        <p:nvSpPr>
          <p:cNvPr id="5" name="TextBox 4">
            <a:extLst>
              <a:ext uri="{FF2B5EF4-FFF2-40B4-BE49-F238E27FC236}">
                <a16:creationId xmlns:a16="http://schemas.microsoft.com/office/drawing/2014/main" id="{7DEFFFE3-68D7-1347-986C-BB60D83CD722}"/>
              </a:ext>
            </a:extLst>
          </p:cNvPr>
          <p:cNvSpPr txBox="1"/>
          <p:nvPr/>
        </p:nvSpPr>
        <p:spPr>
          <a:xfrm>
            <a:off x="1231392" y="6449568"/>
            <a:ext cx="6492162" cy="369332"/>
          </a:xfrm>
          <a:prstGeom prst="rect">
            <a:avLst/>
          </a:prstGeom>
          <a:noFill/>
        </p:spPr>
        <p:txBody>
          <a:bodyPr wrap="none" rtlCol="0">
            <a:spAutoFit/>
          </a:bodyPr>
          <a:lstStyle/>
          <a:p>
            <a:r>
              <a:rPr lang="en-US" dirty="0"/>
              <a:t>*Example RTM can link the non technical to technical requirements</a:t>
            </a:r>
          </a:p>
        </p:txBody>
      </p:sp>
      <p:pic>
        <p:nvPicPr>
          <p:cNvPr id="6" name="Picture 5">
            <a:extLst>
              <a:ext uri="{FF2B5EF4-FFF2-40B4-BE49-F238E27FC236}">
                <a16:creationId xmlns:a16="http://schemas.microsoft.com/office/drawing/2014/main" id="{A4BCFE72-9A23-5D4C-9FDD-AEE36681523D}"/>
              </a:ext>
            </a:extLst>
          </p:cNvPr>
          <p:cNvPicPr>
            <a:picLocks noChangeAspect="1"/>
          </p:cNvPicPr>
          <p:nvPr/>
        </p:nvPicPr>
        <p:blipFill>
          <a:blip r:embed="rId2"/>
          <a:stretch>
            <a:fillRect/>
          </a:stretch>
        </p:blipFill>
        <p:spPr>
          <a:xfrm>
            <a:off x="3671824" y="3730435"/>
            <a:ext cx="4165600" cy="2413000"/>
          </a:xfrm>
          <a:prstGeom prst="rect">
            <a:avLst/>
          </a:prstGeom>
        </p:spPr>
      </p:pic>
    </p:spTree>
    <p:extLst>
      <p:ext uri="{BB962C8B-B14F-4D97-AF65-F5344CB8AC3E}">
        <p14:creationId xmlns:p14="http://schemas.microsoft.com/office/powerpoint/2010/main" val="281254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FE35-19B6-9547-B9FE-5BCBD5976FBE}"/>
              </a:ext>
            </a:extLst>
          </p:cNvPr>
          <p:cNvSpPr>
            <a:spLocks noGrp="1"/>
          </p:cNvSpPr>
          <p:nvPr>
            <p:ph type="title"/>
          </p:nvPr>
        </p:nvSpPr>
        <p:spPr/>
        <p:txBody>
          <a:bodyPr/>
          <a:lstStyle/>
          <a:p>
            <a:r>
              <a:rPr lang="en-US" dirty="0"/>
              <a:t>Deliverables (p. 95)</a:t>
            </a:r>
          </a:p>
        </p:txBody>
      </p:sp>
      <p:sp>
        <p:nvSpPr>
          <p:cNvPr id="3" name="Content Placeholder 2">
            <a:extLst>
              <a:ext uri="{FF2B5EF4-FFF2-40B4-BE49-F238E27FC236}">
                <a16:creationId xmlns:a16="http://schemas.microsoft.com/office/drawing/2014/main" id="{C9B76D41-A168-C946-9CA2-2E1E13BA5033}"/>
              </a:ext>
            </a:extLst>
          </p:cNvPr>
          <p:cNvSpPr>
            <a:spLocks noGrp="1"/>
          </p:cNvSpPr>
          <p:nvPr>
            <p:ph idx="1"/>
          </p:nvPr>
        </p:nvSpPr>
        <p:spPr>
          <a:xfrm>
            <a:off x="838200" y="1825625"/>
            <a:ext cx="10515600" cy="2197735"/>
          </a:xfrm>
        </p:spPr>
        <p:txBody>
          <a:bodyPr vert="horz" lIns="91440" tIns="45720" rIns="91440" bIns="45720" rtlCol="0" anchor="t">
            <a:normAutofit/>
          </a:bodyPr>
          <a:lstStyle/>
          <a:p>
            <a:pPr marL="0" indent="0">
              <a:buNone/>
            </a:pPr>
            <a:r>
              <a:rPr lang="en-US" dirty="0"/>
              <a:t>“a deliverable is any unique and verifiable product, result, or capacity to perform a service…”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D598F33-AA53-C14E-B491-748A484ABBF7}"/>
              </a:ext>
            </a:extLst>
          </p:cNvPr>
          <p:cNvSpPr>
            <a:spLocks noGrp="1"/>
          </p:cNvSpPr>
          <p:nvPr>
            <p:ph type="sldNum" sz="quarter" idx="12"/>
          </p:nvPr>
        </p:nvSpPr>
        <p:spPr/>
        <p:txBody>
          <a:bodyPr/>
          <a:lstStyle/>
          <a:p>
            <a:fld id="{EA559EA6-8532-1747-B43C-F90FCA9384D0}" type="slidenum">
              <a:rPr lang="en-US" smtClean="0"/>
              <a:t>31</a:t>
            </a:fld>
            <a:endParaRPr lang="en-US"/>
          </a:p>
        </p:txBody>
      </p:sp>
      <p:pic>
        <p:nvPicPr>
          <p:cNvPr id="5" name="Picture 4">
            <a:extLst>
              <a:ext uri="{FF2B5EF4-FFF2-40B4-BE49-F238E27FC236}">
                <a16:creationId xmlns:a16="http://schemas.microsoft.com/office/drawing/2014/main" id="{84AAC604-FF96-6F4C-AAA4-BCC6C12B008D}"/>
              </a:ext>
            </a:extLst>
          </p:cNvPr>
          <p:cNvPicPr>
            <a:picLocks noChangeAspect="1"/>
          </p:cNvPicPr>
          <p:nvPr/>
        </p:nvPicPr>
        <p:blipFill>
          <a:blip r:embed="rId2"/>
          <a:stretch>
            <a:fillRect/>
          </a:stretch>
        </p:blipFill>
        <p:spPr>
          <a:xfrm>
            <a:off x="6307397" y="2417561"/>
            <a:ext cx="4254500" cy="2857500"/>
          </a:xfrm>
          <a:prstGeom prst="rect">
            <a:avLst/>
          </a:prstGeom>
        </p:spPr>
      </p:pic>
      <p:sp>
        <p:nvSpPr>
          <p:cNvPr id="6" name="TextBox 5">
            <a:extLst>
              <a:ext uri="{FF2B5EF4-FFF2-40B4-BE49-F238E27FC236}">
                <a16:creationId xmlns:a16="http://schemas.microsoft.com/office/drawing/2014/main" id="{E062438A-6ECE-F146-819E-B631002DA79A}"/>
              </a:ext>
            </a:extLst>
          </p:cNvPr>
          <p:cNvSpPr txBox="1"/>
          <p:nvPr/>
        </p:nvSpPr>
        <p:spPr>
          <a:xfrm>
            <a:off x="1188720" y="4879571"/>
            <a:ext cx="3527761" cy="369332"/>
          </a:xfrm>
          <a:prstGeom prst="rect">
            <a:avLst/>
          </a:prstGeom>
          <a:noFill/>
        </p:spPr>
        <p:txBody>
          <a:bodyPr wrap="none" rtlCol="0">
            <a:spAutoFit/>
          </a:bodyPr>
          <a:lstStyle/>
          <a:p>
            <a:r>
              <a:rPr lang="en-US" dirty="0"/>
              <a:t>What you deliver to your customer!</a:t>
            </a:r>
          </a:p>
        </p:txBody>
      </p:sp>
      <p:sp>
        <p:nvSpPr>
          <p:cNvPr id="7" name="TextBox 6">
            <a:extLst>
              <a:ext uri="{FF2B5EF4-FFF2-40B4-BE49-F238E27FC236}">
                <a16:creationId xmlns:a16="http://schemas.microsoft.com/office/drawing/2014/main" id="{C136A0ED-916B-294A-8C72-8A6F4F0C58B9}"/>
              </a:ext>
            </a:extLst>
          </p:cNvPr>
          <p:cNvSpPr txBox="1"/>
          <p:nvPr/>
        </p:nvSpPr>
        <p:spPr>
          <a:xfrm>
            <a:off x="205099" y="128187"/>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12387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66F-165E-3149-B327-D9DA8220827D}"/>
              </a:ext>
            </a:extLst>
          </p:cNvPr>
          <p:cNvSpPr>
            <a:spLocks noGrp="1"/>
          </p:cNvSpPr>
          <p:nvPr>
            <p:ph type="title"/>
          </p:nvPr>
        </p:nvSpPr>
        <p:spPr/>
        <p:txBody>
          <a:bodyPr/>
          <a:lstStyle/>
          <a:p>
            <a:r>
              <a:rPr lang="en-US" dirty="0"/>
              <a:t>Issue Log – You’ll need to use this (p.96)</a:t>
            </a:r>
          </a:p>
        </p:txBody>
      </p:sp>
      <p:sp>
        <p:nvSpPr>
          <p:cNvPr id="3" name="Content Placeholder 2">
            <a:extLst>
              <a:ext uri="{FF2B5EF4-FFF2-40B4-BE49-F238E27FC236}">
                <a16:creationId xmlns:a16="http://schemas.microsoft.com/office/drawing/2014/main" id="{5084D607-C8A0-F549-BC82-0BFF237E9600}"/>
              </a:ext>
            </a:extLst>
          </p:cNvPr>
          <p:cNvSpPr>
            <a:spLocks noGrp="1"/>
          </p:cNvSpPr>
          <p:nvPr>
            <p:ph idx="1"/>
          </p:nvPr>
        </p:nvSpPr>
        <p:spPr/>
        <p:txBody>
          <a:bodyPr>
            <a:normAutofit fontScale="92500" lnSpcReduction="10000"/>
          </a:bodyPr>
          <a:lstStyle/>
          <a:p>
            <a:r>
              <a:rPr lang="en-US" dirty="0"/>
              <a:t>Topic – what the issue is</a:t>
            </a:r>
          </a:p>
          <a:p>
            <a:r>
              <a:rPr lang="en-US" dirty="0"/>
              <a:t>Who identified it</a:t>
            </a:r>
          </a:p>
          <a:p>
            <a:r>
              <a:rPr lang="en-US" dirty="0"/>
              <a:t>When it was discovered</a:t>
            </a:r>
          </a:p>
          <a:p>
            <a:r>
              <a:rPr lang="en-US" dirty="0"/>
              <a:t>Priority (high, low, medium -&gt; “Show stopper”(BV))</a:t>
            </a:r>
          </a:p>
          <a:p>
            <a:r>
              <a:rPr lang="en-US" dirty="0"/>
              <a:t>Who owns the resolution</a:t>
            </a:r>
          </a:p>
          <a:p>
            <a:r>
              <a:rPr lang="en-US" dirty="0"/>
              <a:t>What happens if the issue is not resolved (BV)</a:t>
            </a:r>
          </a:p>
          <a:p>
            <a:r>
              <a:rPr lang="en-US" dirty="0"/>
              <a:t>Target closure date</a:t>
            </a:r>
          </a:p>
          <a:p>
            <a:pPr lvl="1"/>
            <a:r>
              <a:rPr lang="en-US" dirty="0"/>
              <a:t>Dates of Status/closure </a:t>
            </a:r>
          </a:p>
          <a:p>
            <a:pPr lvl="1"/>
            <a:r>
              <a:rPr lang="en-US" dirty="0"/>
              <a:t>Use “alt/enter” to build a new line on an excel spreadsheet.</a:t>
            </a:r>
          </a:p>
          <a:p>
            <a:pPr lvl="1"/>
            <a:r>
              <a:rPr lang="en-US" dirty="0"/>
              <a:t>Date every entry, and have a name on every entry</a:t>
            </a:r>
          </a:p>
        </p:txBody>
      </p:sp>
      <p:sp>
        <p:nvSpPr>
          <p:cNvPr id="4" name="Slide Number Placeholder 3">
            <a:extLst>
              <a:ext uri="{FF2B5EF4-FFF2-40B4-BE49-F238E27FC236}">
                <a16:creationId xmlns:a16="http://schemas.microsoft.com/office/drawing/2014/main" id="{A7A44159-04EC-BE42-8ECD-1AD0CDDD84F5}"/>
              </a:ext>
            </a:extLst>
          </p:cNvPr>
          <p:cNvSpPr>
            <a:spLocks noGrp="1"/>
          </p:cNvSpPr>
          <p:nvPr>
            <p:ph type="sldNum" sz="quarter" idx="12"/>
          </p:nvPr>
        </p:nvSpPr>
        <p:spPr/>
        <p:txBody>
          <a:bodyPr/>
          <a:lstStyle/>
          <a:p>
            <a:fld id="{EA559EA6-8532-1747-B43C-F90FCA9384D0}" type="slidenum">
              <a:rPr lang="en-US" smtClean="0"/>
              <a:t>32</a:t>
            </a:fld>
            <a:endParaRPr lang="en-US"/>
          </a:p>
        </p:txBody>
      </p:sp>
      <p:pic>
        <p:nvPicPr>
          <p:cNvPr id="5" name="Picture 4">
            <a:extLst>
              <a:ext uri="{FF2B5EF4-FFF2-40B4-BE49-F238E27FC236}">
                <a16:creationId xmlns:a16="http://schemas.microsoft.com/office/drawing/2014/main" id="{68C3B0DD-917E-0042-942E-3A3AFFD8CE54}"/>
              </a:ext>
            </a:extLst>
          </p:cNvPr>
          <p:cNvPicPr>
            <a:picLocks noChangeAspect="1"/>
          </p:cNvPicPr>
          <p:nvPr/>
        </p:nvPicPr>
        <p:blipFill>
          <a:blip r:embed="rId2"/>
          <a:stretch>
            <a:fillRect/>
          </a:stretch>
        </p:blipFill>
        <p:spPr>
          <a:xfrm>
            <a:off x="8610600" y="2133599"/>
            <a:ext cx="3265368" cy="2150841"/>
          </a:xfrm>
          <a:prstGeom prst="rect">
            <a:avLst/>
          </a:prstGeom>
        </p:spPr>
      </p:pic>
      <p:sp>
        <p:nvSpPr>
          <p:cNvPr id="6" name="TextBox 5">
            <a:extLst>
              <a:ext uri="{FF2B5EF4-FFF2-40B4-BE49-F238E27FC236}">
                <a16:creationId xmlns:a16="http://schemas.microsoft.com/office/drawing/2014/main" id="{4EF1FD03-E19B-FD42-BB0C-A70398244C1D}"/>
              </a:ext>
            </a:extLst>
          </p:cNvPr>
          <p:cNvSpPr txBox="1"/>
          <p:nvPr/>
        </p:nvSpPr>
        <p:spPr>
          <a:xfrm>
            <a:off x="9893669" y="4253339"/>
            <a:ext cx="699230" cy="369332"/>
          </a:xfrm>
          <a:prstGeom prst="rect">
            <a:avLst/>
          </a:prstGeom>
          <a:noFill/>
        </p:spPr>
        <p:txBody>
          <a:bodyPr wrap="none" rtlCol="0">
            <a:spAutoFit/>
          </a:bodyPr>
          <a:lstStyle/>
          <a:p>
            <a:r>
              <a:rPr lang="en-US" dirty="0"/>
              <a:t>(logs)</a:t>
            </a:r>
          </a:p>
        </p:txBody>
      </p:sp>
    </p:spTree>
    <p:extLst>
      <p:ext uri="{BB962C8B-B14F-4D97-AF65-F5344CB8AC3E}">
        <p14:creationId xmlns:p14="http://schemas.microsoft.com/office/powerpoint/2010/main" val="2869042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0C65-9A8F-E341-A7EB-AA1A5EF5ACF4}"/>
              </a:ext>
            </a:extLst>
          </p:cNvPr>
          <p:cNvSpPr>
            <a:spLocks noGrp="1"/>
          </p:cNvSpPr>
          <p:nvPr>
            <p:ph type="title"/>
          </p:nvPr>
        </p:nvSpPr>
        <p:spPr/>
        <p:txBody>
          <a:bodyPr/>
          <a:lstStyle/>
          <a:p>
            <a:r>
              <a:rPr lang="en-US" dirty="0"/>
              <a:t>Issue vs. Risk(BV)</a:t>
            </a:r>
          </a:p>
        </p:txBody>
      </p:sp>
      <p:sp>
        <p:nvSpPr>
          <p:cNvPr id="3" name="Content Placeholder 2">
            <a:extLst>
              <a:ext uri="{FF2B5EF4-FFF2-40B4-BE49-F238E27FC236}">
                <a16:creationId xmlns:a16="http://schemas.microsoft.com/office/drawing/2014/main" id="{817CA7A0-972E-2F48-A436-DDA10D2BDEEA}"/>
              </a:ext>
            </a:extLst>
          </p:cNvPr>
          <p:cNvSpPr>
            <a:spLocks noGrp="1"/>
          </p:cNvSpPr>
          <p:nvPr>
            <p:ph idx="1"/>
          </p:nvPr>
        </p:nvSpPr>
        <p:spPr/>
        <p:txBody>
          <a:bodyPr/>
          <a:lstStyle/>
          <a:p>
            <a:r>
              <a:rPr lang="en-US" dirty="0"/>
              <a:t>Risk: something good or bad that might happen</a:t>
            </a:r>
          </a:p>
          <a:p>
            <a:r>
              <a:rPr lang="en-US" dirty="0"/>
              <a:t>Issue: a known activity that must be dealt with, may be the result of a risk item manifesting itself.</a:t>
            </a:r>
          </a:p>
        </p:txBody>
      </p:sp>
      <p:sp>
        <p:nvSpPr>
          <p:cNvPr id="4" name="Slide Number Placeholder 3">
            <a:extLst>
              <a:ext uri="{FF2B5EF4-FFF2-40B4-BE49-F238E27FC236}">
                <a16:creationId xmlns:a16="http://schemas.microsoft.com/office/drawing/2014/main" id="{B8340B7E-792A-774F-83AE-5EA620E4A81F}"/>
              </a:ext>
            </a:extLst>
          </p:cNvPr>
          <p:cNvSpPr>
            <a:spLocks noGrp="1"/>
          </p:cNvSpPr>
          <p:nvPr>
            <p:ph type="sldNum" sz="quarter" idx="12"/>
          </p:nvPr>
        </p:nvSpPr>
        <p:spPr/>
        <p:txBody>
          <a:bodyPr/>
          <a:lstStyle/>
          <a:p>
            <a:fld id="{EA559EA6-8532-1747-B43C-F90FCA9384D0}" type="slidenum">
              <a:rPr lang="en-US" smtClean="0"/>
              <a:t>33</a:t>
            </a:fld>
            <a:endParaRPr lang="en-US"/>
          </a:p>
        </p:txBody>
      </p:sp>
      <p:pic>
        <p:nvPicPr>
          <p:cNvPr id="5" name="Picture 4">
            <a:extLst>
              <a:ext uri="{FF2B5EF4-FFF2-40B4-BE49-F238E27FC236}">
                <a16:creationId xmlns:a16="http://schemas.microsoft.com/office/drawing/2014/main" id="{09375D0B-A0C9-934F-9027-903563D947C3}"/>
              </a:ext>
            </a:extLst>
          </p:cNvPr>
          <p:cNvPicPr>
            <a:picLocks noChangeAspect="1"/>
          </p:cNvPicPr>
          <p:nvPr/>
        </p:nvPicPr>
        <p:blipFill>
          <a:blip r:embed="rId2"/>
          <a:stretch>
            <a:fillRect/>
          </a:stretch>
        </p:blipFill>
        <p:spPr>
          <a:xfrm>
            <a:off x="4145280" y="3569639"/>
            <a:ext cx="2202434" cy="2969273"/>
          </a:xfrm>
          <a:prstGeom prst="rect">
            <a:avLst/>
          </a:prstGeom>
        </p:spPr>
      </p:pic>
    </p:spTree>
    <p:extLst>
      <p:ext uri="{BB962C8B-B14F-4D97-AF65-F5344CB8AC3E}">
        <p14:creationId xmlns:p14="http://schemas.microsoft.com/office/powerpoint/2010/main" val="1631383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19A9-13A2-6E4E-8123-8F9E2051AF28}"/>
              </a:ext>
            </a:extLst>
          </p:cNvPr>
          <p:cNvSpPr>
            <a:spLocks noGrp="1"/>
          </p:cNvSpPr>
          <p:nvPr>
            <p:ph type="title"/>
          </p:nvPr>
        </p:nvSpPr>
        <p:spPr/>
        <p:txBody>
          <a:bodyPr/>
          <a:lstStyle/>
          <a:p>
            <a:r>
              <a:rPr lang="en-US" dirty="0"/>
              <a:t>Change requests – why? (p. 96)</a:t>
            </a:r>
          </a:p>
        </p:txBody>
      </p:sp>
      <p:sp>
        <p:nvSpPr>
          <p:cNvPr id="3" name="Content Placeholder 2">
            <a:extLst>
              <a:ext uri="{FF2B5EF4-FFF2-40B4-BE49-F238E27FC236}">
                <a16:creationId xmlns:a16="http://schemas.microsoft.com/office/drawing/2014/main" id="{12B19B86-F85D-E240-B4BF-ECB9FC5C0023}"/>
              </a:ext>
            </a:extLst>
          </p:cNvPr>
          <p:cNvSpPr>
            <a:spLocks noGrp="1"/>
          </p:cNvSpPr>
          <p:nvPr>
            <p:ph idx="1"/>
          </p:nvPr>
        </p:nvSpPr>
        <p:spPr>
          <a:xfrm>
            <a:off x="838200" y="1825625"/>
            <a:ext cx="4237383" cy="4351338"/>
          </a:xfrm>
        </p:spPr>
        <p:txBody>
          <a:bodyPr>
            <a:normAutofit lnSpcReduction="10000"/>
          </a:bodyPr>
          <a:lstStyle/>
          <a:p>
            <a:pPr marL="0" indent="0">
              <a:buNone/>
            </a:pPr>
            <a:r>
              <a:rPr lang="en-US" dirty="0"/>
              <a:t>Modify: </a:t>
            </a:r>
          </a:p>
          <a:p>
            <a:r>
              <a:rPr lang="en-US" dirty="0"/>
              <a:t>project policies</a:t>
            </a:r>
          </a:p>
          <a:p>
            <a:r>
              <a:rPr lang="en-US" dirty="0"/>
              <a:t>Scope</a:t>
            </a:r>
          </a:p>
          <a:p>
            <a:r>
              <a:rPr lang="en-US" dirty="0"/>
              <a:t>Any baselined document</a:t>
            </a:r>
          </a:p>
          <a:p>
            <a:r>
              <a:rPr lang="en-US" dirty="0"/>
              <a:t>Cost</a:t>
            </a:r>
          </a:p>
          <a:p>
            <a:r>
              <a:rPr lang="en-US" dirty="0"/>
              <a:t>Budget</a:t>
            </a:r>
          </a:p>
          <a:p>
            <a:r>
              <a:rPr lang="en-US" dirty="0"/>
              <a:t>Quality demand</a:t>
            </a:r>
          </a:p>
          <a:p>
            <a:r>
              <a:rPr lang="en-US" dirty="0"/>
              <a:t>Product results</a:t>
            </a:r>
          </a:p>
          <a:p>
            <a:r>
              <a:rPr lang="en-US" dirty="0"/>
              <a:t>Requirements</a:t>
            </a:r>
          </a:p>
        </p:txBody>
      </p:sp>
      <p:sp>
        <p:nvSpPr>
          <p:cNvPr id="4" name="Slide Number Placeholder 3">
            <a:extLst>
              <a:ext uri="{FF2B5EF4-FFF2-40B4-BE49-F238E27FC236}">
                <a16:creationId xmlns:a16="http://schemas.microsoft.com/office/drawing/2014/main" id="{8CC9625F-C959-8640-A271-1DF026160D30}"/>
              </a:ext>
            </a:extLst>
          </p:cNvPr>
          <p:cNvSpPr>
            <a:spLocks noGrp="1"/>
          </p:cNvSpPr>
          <p:nvPr>
            <p:ph type="sldNum" sz="quarter" idx="12"/>
          </p:nvPr>
        </p:nvSpPr>
        <p:spPr/>
        <p:txBody>
          <a:bodyPr/>
          <a:lstStyle/>
          <a:p>
            <a:fld id="{EA559EA6-8532-1747-B43C-F90FCA9384D0}" type="slidenum">
              <a:rPr lang="en-US" smtClean="0"/>
              <a:t>34</a:t>
            </a:fld>
            <a:endParaRPr lang="en-US"/>
          </a:p>
        </p:txBody>
      </p:sp>
      <p:sp>
        <p:nvSpPr>
          <p:cNvPr id="5" name="Content Placeholder 2">
            <a:extLst>
              <a:ext uri="{FF2B5EF4-FFF2-40B4-BE49-F238E27FC236}">
                <a16:creationId xmlns:a16="http://schemas.microsoft.com/office/drawing/2014/main" id="{E57110C0-93A6-3740-AE84-AC57CB42D0D8}"/>
              </a:ext>
            </a:extLst>
          </p:cNvPr>
          <p:cNvSpPr txBox="1">
            <a:spLocks/>
          </p:cNvSpPr>
          <p:nvPr/>
        </p:nvSpPr>
        <p:spPr>
          <a:xfrm>
            <a:off x="6491908" y="1847850"/>
            <a:ext cx="42373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When: </a:t>
            </a:r>
          </a:p>
          <a:p>
            <a:r>
              <a:rPr lang="en-US" dirty="0"/>
              <a:t>Corrective action</a:t>
            </a:r>
          </a:p>
          <a:p>
            <a:r>
              <a:rPr lang="en-US" dirty="0"/>
              <a:t>Preventative action</a:t>
            </a:r>
          </a:p>
          <a:p>
            <a:r>
              <a:rPr lang="en-US" dirty="0"/>
              <a:t>Defect repair</a:t>
            </a:r>
          </a:p>
          <a:p>
            <a:r>
              <a:rPr lang="en-US" dirty="0"/>
              <a:t>Updates</a:t>
            </a:r>
          </a:p>
          <a:p>
            <a:r>
              <a:rPr lang="en-US" dirty="0"/>
              <a:t>New information (</a:t>
            </a:r>
            <a:r>
              <a:rPr lang="en-US" dirty="0" err="1"/>
              <a:t>bv</a:t>
            </a:r>
            <a:r>
              <a:rPr lang="en-US" dirty="0"/>
              <a:t>)</a:t>
            </a:r>
          </a:p>
          <a:p>
            <a:endParaRPr lang="en-US" dirty="0"/>
          </a:p>
        </p:txBody>
      </p:sp>
      <p:pic>
        <p:nvPicPr>
          <p:cNvPr id="6" name="Picture 5">
            <a:extLst>
              <a:ext uri="{FF2B5EF4-FFF2-40B4-BE49-F238E27FC236}">
                <a16:creationId xmlns:a16="http://schemas.microsoft.com/office/drawing/2014/main" id="{735EDB43-5594-2145-B300-F537B746A018}"/>
              </a:ext>
            </a:extLst>
          </p:cNvPr>
          <p:cNvPicPr>
            <a:picLocks noChangeAspect="1"/>
          </p:cNvPicPr>
          <p:nvPr/>
        </p:nvPicPr>
        <p:blipFill>
          <a:blip r:embed="rId2"/>
          <a:stretch>
            <a:fillRect/>
          </a:stretch>
        </p:blipFill>
        <p:spPr>
          <a:xfrm>
            <a:off x="9982200" y="1283462"/>
            <a:ext cx="2540000" cy="3949700"/>
          </a:xfrm>
          <a:prstGeom prst="rect">
            <a:avLst/>
          </a:prstGeom>
        </p:spPr>
      </p:pic>
    </p:spTree>
    <p:extLst>
      <p:ext uri="{BB962C8B-B14F-4D97-AF65-F5344CB8AC3E}">
        <p14:creationId xmlns:p14="http://schemas.microsoft.com/office/powerpoint/2010/main" val="118286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4.4 Manage Project Knowledge (p. 98)</a:t>
            </a:r>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35</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25F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07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EC9F7-DF12-A74D-9306-34578714E90C}"/>
              </a:ext>
            </a:extLst>
          </p:cNvPr>
          <p:cNvSpPr>
            <a:spLocks noGrp="1"/>
          </p:cNvSpPr>
          <p:nvPr>
            <p:ph type="title"/>
          </p:nvPr>
        </p:nvSpPr>
        <p:spPr/>
        <p:txBody>
          <a:bodyPr/>
          <a:lstStyle/>
          <a:p>
            <a:r>
              <a:rPr lang="en-US" dirty="0"/>
              <a:t>Manage Project Knowledge…(p.98)</a:t>
            </a:r>
          </a:p>
        </p:txBody>
      </p:sp>
      <p:sp>
        <p:nvSpPr>
          <p:cNvPr id="3" name="Content Placeholder 2">
            <a:extLst>
              <a:ext uri="{FF2B5EF4-FFF2-40B4-BE49-F238E27FC236}">
                <a16:creationId xmlns:a16="http://schemas.microsoft.com/office/drawing/2014/main" id="{1472CD69-8B55-7445-A211-53488B4F323C}"/>
              </a:ext>
            </a:extLst>
          </p:cNvPr>
          <p:cNvSpPr>
            <a:spLocks noGrp="1"/>
          </p:cNvSpPr>
          <p:nvPr>
            <p:ph idx="1"/>
          </p:nvPr>
        </p:nvSpPr>
        <p:spPr>
          <a:xfrm>
            <a:off x="838200" y="1825625"/>
            <a:ext cx="10515600" cy="1991001"/>
          </a:xfrm>
        </p:spPr>
        <p:txBody>
          <a:bodyPr/>
          <a:lstStyle/>
          <a:p>
            <a:pPr marL="0" indent="0">
              <a:buNone/>
            </a:pPr>
            <a:r>
              <a:rPr lang="en-US" dirty="0"/>
              <a:t>“...is the process of using existing knowledge and creating new knowledge to achieve the project’s objectives and contribute to organizational learning.”</a:t>
            </a:r>
          </a:p>
        </p:txBody>
      </p:sp>
      <p:sp>
        <p:nvSpPr>
          <p:cNvPr id="4" name="Slide Number Placeholder 3">
            <a:extLst>
              <a:ext uri="{FF2B5EF4-FFF2-40B4-BE49-F238E27FC236}">
                <a16:creationId xmlns:a16="http://schemas.microsoft.com/office/drawing/2014/main" id="{79881657-3E29-6845-ADB3-CF61388B0552}"/>
              </a:ext>
            </a:extLst>
          </p:cNvPr>
          <p:cNvSpPr>
            <a:spLocks noGrp="1"/>
          </p:cNvSpPr>
          <p:nvPr>
            <p:ph type="sldNum" sz="quarter" idx="12"/>
          </p:nvPr>
        </p:nvSpPr>
        <p:spPr/>
        <p:txBody>
          <a:bodyPr/>
          <a:lstStyle/>
          <a:p>
            <a:fld id="{EA559EA6-8532-1747-B43C-F90FCA9384D0}" type="slidenum">
              <a:rPr lang="en-US" smtClean="0"/>
              <a:t>36</a:t>
            </a:fld>
            <a:endParaRPr lang="en-US"/>
          </a:p>
        </p:txBody>
      </p:sp>
      <p:pic>
        <p:nvPicPr>
          <p:cNvPr id="5" name="Picture 4">
            <a:extLst>
              <a:ext uri="{FF2B5EF4-FFF2-40B4-BE49-F238E27FC236}">
                <a16:creationId xmlns:a16="http://schemas.microsoft.com/office/drawing/2014/main" id="{0F4039D9-6109-8440-8B7B-42C80CBD0A82}"/>
              </a:ext>
            </a:extLst>
          </p:cNvPr>
          <p:cNvPicPr>
            <a:picLocks noChangeAspect="1"/>
          </p:cNvPicPr>
          <p:nvPr/>
        </p:nvPicPr>
        <p:blipFill>
          <a:blip r:embed="rId2"/>
          <a:stretch>
            <a:fillRect/>
          </a:stretch>
        </p:blipFill>
        <p:spPr>
          <a:xfrm>
            <a:off x="3833114" y="3575050"/>
            <a:ext cx="4330700" cy="2781300"/>
          </a:xfrm>
          <a:prstGeom prst="rect">
            <a:avLst/>
          </a:prstGeom>
        </p:spPr>
      </p:pic>
    </p:spTree>
    <p:extLst>
      <p:ext uri="{BB962C8B-B14F-4D97-AF65-F5344CB8AC3E}">
        <p14:creationId xmlns:p14="http://schemas.microsoft.com/office/powerpoint/2010/main" val="2305371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E2EB-DE38-F445-842E-F83630C16AF6}"/>
              </a:ext>
            </a:extLst>
          </p:cNvPr>
          <p:cNvSpPr>
            <a:spLocks noGrp="1"/>
          </p:cNvSpPr>
          <p:nvPr>
            <p:ph type="title"/>
          </p:nvPr>
        </p:nvSpPr>
        <p:spPr/>
        <p:txBody>
          <a:bodyPr/>
          <a:lstStyle/>
          <a:p>
            <a:r>
              <a:rPr lang="en-US" dirty="0"/>
              <a:t>2 Types of Knowledge (p. 100)</a:t>
            </a:r>
          </a:p>
        </p:txBody>
      </p:sp>
      <p:sp>
        <p:nvSpPr>
          <p:cNvPr id="3" name="Content Placeholder 2">
            <a:extLst>
              <a:ext uri="{FF2B5EF4-FFF2-40B4-BE49-F238E27FC236}">
                <a16:creationId xmlns:a16="http://schemas.microsoft.com/office/drawing/2014/main" id="{37F820AE-B1F8-2D44-942B-617A088B1683}"/>
              </a:ext>
            </a:extLst>
          </p:cNvPr>
          <p:cNvSpPr>
            <a:spLocks noGrp="1"/>
          </p:cNvSpPr>
          <p:nvPr>
            <p:ph idx="1"/>
          </p:nvPr>
        </p:nvSpPr>
        <p:spPr/>
        <p:txBody>
          <a:bodyPr/>
          <a:lstStyle/>
          <a:p>
            <a:r>
              <a:rPr lang="en-US" dirty="0"/>
              <a:t>Explicit knowledge (words, pictures, &amp; numbers can express them)</a:t>
            </a:r>
          </a:p>
          <a:p>
            <a:pPr lvl="1"/>
            <a:r>
              <a:rPr lang="en-US" dirty="0"/>
              <a:t>Relatively easy to capture </a:t>
            </a:r>
          </a:p>
          <a:p>
            <a:pPr lvl="1"/>
            <a:r>
              <a:rPr lang="en-US" dirty="0"/>
              <a:t>Relatively easy to share</a:t>
            </a:r>
          </a:p>
          <a:p>
            <a:r>
              <a:rPr lang="en-US" dirty="0"/>
              <a:t>Tacit (Beliefs, insights, ability &amp; experience)</a:t>
            </a:r>
          </a:p>
          <a:p>
            <a:pPr lvl="1"/>
            <a:r>
              <a:rPr lang="en-US" dirty="0"/>
              <a:t>Hard to share</a:t>
            </a:r>
          </a:p>
          <a:p>
            <a:pPr lvl="1"/>
            <a:r>
              <a:rPr lang="en-US" dirty="0"/>
              <a:t>Stored in minds (typically experts)</a:t>
            </a:r>
          </a:p>
          <a:p>
            <a:pPr lvl="1"/>
            <a:r>
              <a:rPr lang="en-US" dirty="0"/>
              <a:t>Shared through conversations</a:t>
            </a:r>
          </a:p>
          <a:p>
            <a:pPr lvl="1"/>
            <a:r>
              <a:rPr lang="en-US" dirty="0"/>
              <a:t>(like feelings)</a:t>
            </a:r>
          </a:p>
        </p:txBody>
      </p:sp>
      <p:sp>
        <p:nvSpPr>
          <p:cNvPr id="4" name="Slide Number Placeholder 3">
            <a:extLst>
              <a:ext uri="{FF2B5EF4-FFF2-40B4-BE49-F238E27FC236}">
                <a16:creationId xmlns:a16="http://schemas.microsoft.com/office/drawing/2014/main" id="{49089E85-EC28-1341-AC78-E1CC4F686691}"/>
              </a:ext>
            </a:extLst>
          </p:cNvPr>
          <p:cNvSpPr>
            <a:spLocks noGrp="1"/>
          </p:cNvSpPr>
          <p:nvPr>
            <p:ph type="sldNum" sz="quarter" idx="12"/>
          </p:nvPr>
        </p:nvSpPr>
        <p:spPr/>
        <p:txBody>
          <a:bodyPr/>
          <a:lstStyle/>
          <a:p>
            <a:fld id="{EA559EA6-8532-1747-B43C-F90FCA9384D0}" type="slidenum">
              <a:rPr lang="en-US" smtClean="0"/>
              <a:t>37</a:t>
            </a:fld>
            <a:endParaRPr lang="en-US"/>
          </a:p>
        </p:txBody>
      </p:sp>
      <p:pic>
        <p:nvPicPr>
          <p:cNvPr id="5" name="Picture 4">
            <a:extLst>
              <a:ext uri="{FF2B5EF4-FFF2-40B4-BE49-F238E27FC236}">
                <a16:creationId xmlns:a16="http://schemas.microsoft.com/office/drawing/2014/main" id="{307228D7-3745-3942-A334-699468B988A2}"/>
              </a:ext>
            </a:extLst>
          </p:cNvPr>
          <p:cNvPicPr>
            <a:picLocks noChangeAspect="1"/>
          </p:cNvPicPr>
          <p:nvPr/>
        </p:nvPicPr>
        <p:blipFill>
          <a:blip r:embed="rId2"/>
          <a:stretch>
            <a:fillRect/>
          </a:stretch>
        </p:blipFill>
        <p:spPr>
          <a:xfrm>
            <a:off x="7693660" y="3219958"/>
            <a:ext cx="4241800" cy="2832100"/>
          </a:xfrm>
          <a:prstGeom prst="rect">
            <a:avLst/>
          </a:prstGeom>
        </p:spPr>
      </p:pic>
    </p:spTree>
    <p:extLst>
      <p:ext uri="{BB962C8B-B14F-4D97-AF65-F5344CB8AC3E}">
        <p14:creationId xmlns:p14="http://schemas.microsoft.com/office/powerpoint/2010/main" val="74487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AD21-977F-5D42-92A0-8F9371BE7480}"/>
              </a:ext>
            </a:extLst>
          </p:cNvPr>
          <p:cNvSpPr>
            <a:spLocks noGrp="1"/>
          </p:cNvSpPr>
          <p:nvPr>
            <p:ph type="title"/>
          </p:nvPr>
        </p:nvSpPr>
        <p:spPr/>
        <p:txBody>
          <a:bodyPr/>
          <a:lstStyle/>
          <a:p>
            <a:r>
              <a:rPr lang="en-US" dirty="0"/>
              <a:t>Observations on Tacit Knowledge (</a:t>
            </a:r>
            <a:r>
              <a:rPr lang="en-US" dirty="0" err="1"/>
              <a:t>bv</a:t>
            </a:r>
            <a:r>
              <a:rPr lang="en-US" dirty="0"/>
              <a:t>)</a:t>
            </a:r>
          </a:p>
        </p:txBody>
      </p:sp>
      <p:sp>
        <p:nvSpPr>
          <p:cNvPr id="3" name="Content Placeholder 2">
            <a:extLst>
              <a:ext uri="{FF2B5EF4-FFF2-40B4-BE49-F238E27FC236}">
                <a16:creationId xmlns:a16="http://schemas.microsoft.com/office/drawing/2014/main" id="{20EAE232-9888-9B4C-BACD-C01610500D24}"/>
              </a:ext>
            </a:extLst>
          </p:cNvPr>
          <p:cNvSpPr>
            <a:spLocks noGrp="1"/>
          </p:cNvSpPr>
          <p:nvPr>
            <p:ph idx="1"/>
          </p:nvPr>
        </p:nvSpPr>
        <p:spPr/>
        <p:txBody>
          <a:bodyPr/>
          <a:lstStyle/>
          <a:p>
            <a:r>
              <a:rPr lang="en-US" dirty="0"/>
              <a:t>Stories shared at the right time to deliver knowledge</a:t>
            </a:r>
          </a:p>
          <a:p>
            <a:r>
              <a:rPr lang="en-US" dirty="0"/>
              <a:t>First hand experience is trusted more</a:t>
            </a:r>
          </a:p>
          <a:p>
            <a:r>
              <a:rPr lang="en-US" dirty="0"/>
              <a:t>Expert can gauge what learner is ready to learn</a:t>
            </a:r>
          </a:p>
          <a:p>
            <a:r>
              <a:rPr lang="en-US" dirty="0"/>
              <a:t>Expert can alter sequence of learning to optimize delivery</a:t>
            </a:r>
          </a:p>
          <a:p>
            <a:r>
              <a:rPr lang="en-US" dirty="0"/>
              <a:t>People can use body language to express important points</a:t>
            </a:r>
          </a:p>
          <a:p>
            <a:r>
              <a:rPr lang="en-US" dirty="0"/>
              <a:t>People can be excellent source of on-demand chunks of knowledge</a:t>
            </a:r>
          </a:p>
        </p:txBody>
      </p:sp>
      <p:sp>
        <p:nvSpPr>
          <p:cNvPr id="4" name="Slide Number Placeholder 3">
            <a:extLst>
              <a:ext uri="{FF2B5EF4-FFF2-40B4-BE49-F238E27FC236}">
                <a16:creationId xmlns:a16="http://schemas.microsoft.com/office/drawing/2014/main" id="{9C6C7219-7050-A24F-89CD-E22307253EE6}"/>
              </a:ext>
            </a:extLst>
          </p:cNvPr>
          <p:cNvSpPr>
            <a:spLocks noGrp="1"/>
          </p:cNvSpPr>
          <p:nvPr>
            <p:ph type="sldNum" sz="quarter" idx="12"/>
          </p:nvPr>
        </p:nvSpPr>
        <p:spPr/>
        <p:txBody>
          <a:bodyPr/>
          <a:lstStyle/>
          <a:p>
            <a:fld id="{EA559EA6-8532-1747-B43C-F90FCA9384D0}" type="slidenum">
              <a:rPr lang="en-US" smtClean="0"/>
              <a:t>38</a:t>
            </a:fld>
            <a:endParaRPr lang="en-US"/>
          </a:p>
        </p:txBody>
      </p:sp>
      <p:pic>
        <p:nvPicPr>
          <p:cNvPr id="5" name="Picture 4">
            <a:extLst>
              <a:ext uri="{FF2B5EF4-FFF2-40B4-BE49-F238E27FC236}">
                <a16:creationId xmlns:a16="http://schemas.microsoft.com/office/drawing/2014/main" id="{61D6FAE0-1CF5-5E46-A7A1-568FE22ECF94}"/>
              </a:ext>
            </a:extLst>
          </p:cNvPr>
          <p:cNvPicPr>
            <a:picLocks noChangeAspect="1"/>
          </p:cNvPicPr>
          <p:nvPr/>
        </p:nvPicPr>
        <p:blipFill>
          <a:blip r:embed="rId2"/>
          <a:stretch>
            <a:fillRect/>
          </a:stretch>
        </p:blipFill>
        <p:spPr>
          <a:xfrm>
            <a:off x="3884543" y="4839938"/>
            <a:ext cx="3072139" cy="2018062"/>
          </a:xfrm>
          <a:prstGeom prst="rect">
            <a:avLst/>
          </a:prstGeom>
        </p:spPr>
      </p:pic>
    </p:spTree>
    <p:extLst>
      <p:ext uri="{BB962C8B-B14F-4D97-AF65-F5344CB8AC3E}">
        <p14:creationId xmlns:p14="http://schemas.microsoft.com/office/powerpoint/2010/main" val="2678634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9986-A4FB-6A4A-B1BF-BC574BE26AB1}"/>
              </a:ext>
            </a:extLst>
          </p:cNvPr>
          <p:cNvSpPr>
            <a:spLocks noGrp="1"/>
          </p:cNvSpPr>
          <p:nvPr>
            <p:ph type="title"/>
          </p:nvPr>
        </p:nvSpPr>
        <p:spPr/>
        <p:txBody>
          <a:bodyPr/>
          <a:lstStyle/>
          <a:p>
            <a:r>
              <a:rPr lang="en-US" dirty="0"/>
              <a:t>Methods to Share Knowledge (p. 103)</a:t>
            </a:r>
          </a:p>
        </p:txBody>
      </p:sp>
      <p:sp>
        <p:nvSpPr>
          <p:cNvPr id="3" name="Content Placeholder 2">
            <a:extLst>
              <a:ext uri="{FF2B5EF4-FFF2-40B4-BE49-F238E27FC236}">
                <a16:creationId xmlns:a16="http://schemas.microsoft.com/office/drawing/2014/main" id="{48BBA54C-BAF3-A143-B462-B4FB7080CDAD}"/>
              </a:ext>
            </a:extLst>
          </p:cNvPr>
          <p:cNvSpPr>
            <a:spLocks noGrp="1"/>
          </p:cNvSpPr>
          <p:nvPr>
            <p:ph idx="1"/>
          </p:nvPr>
        </p:nvSpPr>
        <p:spPr/>
        <p:txBody>
          <a:bodyPr/>
          <a:lstStyle/>
          <a:p>
            <a:r>
              <a:rPr lang="en-US" dirty="0"/>
              <a:t>Networking</a:t>
            </a:r>
          </a:p>
          <a:p>
            <a:r>
              <a:rPr lang="en-US" dirty="0"/>
              <a:t>Communities of practice</a:t>
            </a:r>
          </a:p>
          <a:p>
            <a:r>
              <a:rPr lang="en-US" dirty="0"/>
              <a:t>Meetings</a:t>
            </a:r>
          </a:p>
          <a:p>
            <a:r>
              <a:rPr lang="en-US" dirty="0"/>
              <a:t>Work shadowing</a:t>
            </a:r>
          </a:p>
          <a:p>
            <a:r>
              <a:rPr lang="en-US" dirty="0"/>
              <a:t>Seminars/conferences</a:t>
            </a:r>
          </a:p>
          <a:p>
            <a:r>
              <a:rPr lang="en-US" dirty="0"/>
              <a:t>Workshops/training/interactive-learning</a:t>
            </a:r>
          </a:p>
          <a:p>
            <a:r>
              <a:rPr lang="en-US" dirty="0"/>
              <a:t>Story telling (huge!)</a:t>
            </a:r>
          </a:p>
        </p:txBody>
      </p:sp>
      <p:sp>
        <p:nvSpPr>
          <p:cNvPr id="4" name="Slide Number Placeholder 3">
            <a:extLst>
              <a:ext uri="{FF2B5EF4-FFF2-40B4-BE49-F238E27FC236}">
                <a16:creationId xmlns:a16="http://schemas.microsoft.com/office/drawing/2014/main" id="{12EC3238-3E61-0742-BCA6-0C3CFAA54080}"/>
              </a:ext>
            </a:extLst>
          </p:cNvPr>
          <p:cNvSpPr>
            <a:spLocks noGrp="1"/>
          </p:cNvSpPr>
          <p:nvPr>
            <p:ph type="sldNum" sz="quarter" idx="12"/>
          </p:nvPr>
        </p:nvSpPr>
        <p:spPr/>
        <p:txBody>
          <a:bodyPr/>
          <a:lstStyle/>
          <a:p>
            <a:fld id="{EA559EA6-8532-1747-B43C-F90FCA9384D0}" type="slidenum">
              <a:rPr lang="en-US" smtClean="0"/>
              <a:t>39</a:t>
            </a:fld>
            <a:endParaRPr lang="en-US"/>
          </a:p>
        </p:txBody>
      </p:sp>
      <p:pic>
        <p:nvPicPr>
          <p:cNvPr id="5" name="Picture 4">
            <a:extLst>
              <a:ext uri="{FF2B5EF4-FFF2-40B4-BE49-F238E27FC236}">
                <a16:creationId xmlns:a16="http://schemas.microsoft.com/office/drawing/2014/main" id="{1C256B49-79F4-1048-8DC3-EDA4B9B71114}"/>
              </a:ext>
            </a:extLst>
          </p:cNvPr>
          <p:cNvPicPr>
            <a:picLocks noChangeAspect="1"/>
          </p:cNvPicPr>
          <p:nvPr/>
        </p:nvPicPr>
        <p:blipFill>
          <a:blip r:embed="rId2"/>
          <a:stretch>
            <a:fillRect/>
          </a:stretch>
        </p:blipFill>
        <p:spPr>
          <a:xfrm>
            <a:off x="7137400" y="1870075"/>
            <a:ext cx="4216400" cy="2768600"/>
          </a:xfrm>
          <a:prstGeom prst="rect">
            <a:avLst/>
          </a:prstGeom>
        </p:spPr>
      </p:pic>
    </p:spTree>
    <p:extLst>
      <p:ext uri="{BB962C8B-B14F-4D97-AF65-F5344CB8AC3E}">
        <p14:creationId xmlns:p14="http://schemas.microsoft.com/office/powerpoint/2010/main" val="357733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2E39E-FD48-E64F-8C48-3A46229E658D}"/>
              </a:ext>
            </a:extLst>
          </p:cNvPr>
          <p:cNvSpPr>
            <a:spLocks noGrp="1"/>
          </p:cNvSpPr>
          <p:nvPr>
            <p:ph type="title"/>
          </p:nvPr>
        </p:nvSpPr>
        <p:spPr/>
        <p:txBody>
          <a:bodyPr/>
          <a:lstStyle/>
          <a:p>
            <a:r>
              <a:rPr lang="en-US" dirty="0"/>
              <a:t>Main ideas…</a:t>
            </a:r>
          </a:p>
        </p:txBody>
      </p:sp>
      <p:sp>
        <p:nvSpPr>
          <p:cNvPr id="3" name="Content Placeholder 2">
            <a:extLst>
              <a:ext uri="{FF2B5EF4-FFF2-40B4-BE49-F238E27FC236}">
                <a16:creationId xmlns:a16="http://schemas.microsoft.com/office/drawing/2014/main" id="{48A5833B-42C9-5447-855D-EDD6D98C6D1A}"/>
              </a:ext>
            </a:extLst>
          </p:cNvPr>
          <p:cNvSpPr>
            <a:spLocks noGrp="1"/>
          </p:cNvSpPr>
          <p:nvPr>
            <p:ph idx="1"/>
          </p:nvPr>
        </p:nvSpPr>
        <p:spPr/>
        <p:txBody>
          <a:bodyPr/>
          <a:lstStyle/>
          <a:p>
            <a:r>
              <a:rPr lang="en-US" dirty="0"/>
              <a:t>Resource allocations</a:t>
            </a:r>
          </a:p>
          <a:p>
            <a:r>
              <a:rPr lang="en-US" dirty="0"/>
              <a:t>Balancing competing needs</a:t>
            </a:r>
          </a:p>
          <a:p>
            <a:r>
              <a:rPr lang="en-US" dirty="0"/>
              <a:t>Examining any alternatives</a:t>
            </a:r>
          </a:p>
          <a:p>
            <a:r>
              <a:rPr lang="en-US" dirty="0"/>
              <a:t>Tailoring</a:t>
            </a:r>
          </a:p>
          <a:p>
            <a:r>
              <a:rPr lang="en-US" dirty="0"/>
              <a:t>Managing cross area dependencies</a:t>
            </a:r>
          </a:p>
        </p:txBody>
      </p:sp>
      <p:sp>
        <p:nvSpPr>
          <p:cNvPr id="4" name="Slide Number Placeholder 3">
            <a:extLst>
              <a:ext uri="{FF2B5EF4-FFF2-40B4-BE49-F238E27FC236}">
                <a16:creationId xmlns:a16="http://schemas.microsoft.com/office/drawing/2014/main" id="{C9BB33F7-AFE9-0045-9AB5-A8FDD5D76AB8}"/>
              </a:ext>
            </a:extLst>
          </p:cNvPr>
          <p:cNvSpPr>
            <a:spLocks noGrp="1"/>
          </p:cNvSpPr>
          <p:nvPr>
            <p:ph type="sldNum" sz="quarter" idx="12"/>
          </p:nvPr>
        </p:nvSpPr>
        <p:spPr/>
        <p:txBody>
          <a:bodyPr/>
          <a:lstStyle/>
          <a:p>
            <a:fld id="{EA559EA6-8532-1747-B43C-F90FCA9384D0}" type="slidenum">
              <a:rPr lang="en-US" smtClean="0"/>
              <a:t>4</a:t>
            </a:fld>
            <a:endParaRPr lang="en-US"/>
          </a:p>
        </p:txBody>
      </p:sp>
    </p:spTree>
    <p:extLst>
      <p:ext uri="{BB962C8B-B14F-4D97-AF65-F5344CB8AC3E}">
        <p14:creationId xmlns:p14="http://schemas.microsoft.com/office/powerpoint/2010/main" val="424108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0FFF-3B6D-E640-8409-177FBCBA3B6C}"/>
              </a:ext>
            </a:extLst>
          </p:cNvPr>
          <p:cNvSpPr>
            <a:spLocks noGrp="1"/>
          </p:cNvSpPr>
          <p:nvPr>
            <p:ph type="title"/>
          </p:nvPr>
        </p:nvSpPr>
        <p:spPr/>
        <p:txBody>
          <a:bodyPr/>
          <a:lstStyle/>
          <a:p>
            <a:r>
              <a:rPr lang="en-US" dirty="0"/>
              <a:t>Why do I have bad luck with the waterfall Lesson Learned process? (BV)</a:t>
            </a:r>
          </a:p>
        </p:txBody>
      </p:sp>
      <p:sp>
        <p:nvSpPr>
          <p:cNvPr id="3" name="Content Placeholder 2">
            <a:extLst>
              <a:ext uri="{FF2B5EF4-FFF2-40B4-BE49-F238E27FC236}">
                <a16:creationId xmlns:a16="http://schemas.microsoft.com/office/drawing/2014/main" id="{CE588D64-8AD5-4244-BF09-33AEE00464EA}"/>
              </a:ext>
            </a:extLst>
          </p:cNvPr>
          <p:cNvSpPr>
            <a:spLocks noGrp="1"/>
          </p:cNvSpPr>
          <p:nvPr>
            <p:ph idx="1"/>
          </p:nvPr>
        </p:nvSpPr>
        <p:spPr/>
        <p:txBody>
          <a:bodyPr>
            <a:normAutofit/>
          </a:bodyPr>
          <a:lstStyle/>
          <a:p>
            <a:pPr marL="0" indent="0">
              <a:buNone/>
            </a:pPr>
            <a:r>
              <a:rPr lang="en-US" dirty="0"/>
              <a:t>On a predictive/waterfall team there is:</a:t>
            </a:r>
          </a:p>
          <a:p>
            <a:r>
              <a:rPr lang="en-US" dirty="0"/>
              <a:t>Often no budget to improve business as usual</a:t>
            </a:r>
          </a:p>
          <a:p>
            <a:r>
              <a:rPr lang="en-US" dirty="0"/>
              <a:t>It is very difficult to convey knowledge from one project environment to another</a:t>
            </a:r>
          </a:p>
          <a:p>
            <a:r>
              <a:rPr lang="en-US" dirty="0"/>
              <a:t>Once a project is done, the team ends, and knowledge never seems to get passed forward.</a:t>
            </a:r>
          </a:p>
          <a:p>
            <a:r>
              <a:rPr lang="en-US" dirty="0"/>
              <a:t>“not invented here(NIH)” syndrome (for teams that could use the knowledge)</a:t>
            </a:r>
          </a:p>
          <a:p>
            <a:endParaRPr lang="en-US" dirty="0"/>
          </a:p>
        </p:txBody>
      </p:sp>
      <p:sp>
        <p:nvSpPr>
          <p:cNvPr id="4" name="Slide Number Placeholder 3">
            <a:extLst>
              <a:ext uri="{FF2B5EF4-FFF2-40B4-BE49-F238E27FC236}">
                <a16:creationId xmlns:a16="http://schemas.microsoft.com/office/drawing/2014/main" id="{78C310ED-FCEB-AF4E-9F9B-82D60FF98303}"/>
              </a:ext>
            </a:extLst>
          </p:cNvPr>
          <p:cNvSpPr>
            <a:spLocks noGrp="1"/>
          </p:cNvSpPr>
          <p:nvPr>
            <p:ph type="sldNum" sz="quarter" idx="12"/>
          </p:nvPr>
        </p:nvSpPr>
        <p:spPr/>
        <p:txBody>
          <a:bodyPr/>
          <a:lstStyle/>
          <a:p>
            <a:fld id="{EA559EA6-8532-1747-B43C-F90FCA9384D0}" type="slidenum">
              <a:rPr lang="en-US" smtClean="0"/>
              <a:t>40</a:t>
            </a:fld>
            <a:endParaRPr lang="en-US"/>
          </a:p>
        </p:txBody>
      </p:sp>
      <p:sp>
        <p:nvSpPr>
          <p:cNvPr id="5" name="Rectangle 4">
            <a:extLst>
              <a:ext uri="{FF2B5EF4-FFF2-40B4-BE49-F238E27FC236}">
                <a16:creationId xmlns:a16="http://schemas.microsoft.com/office/drawing/2014/main" id="{85E5C499-F720-B642-9DED-4872A0865972}"/>
              </a:ext>
            </a:extLst>
          </p:cNvPr>
          <p:cNvSpPr/>
          <p:nvPr/>
        </p:nvSpPr>
        <p:spPr>
          <a:xfrm>
            <a:off x="838200" y="5620325"/>
            <a:ext cx="10317480" cy="492443"/>
          </a:xfrm>
          <a:prstGeom prst="rect">
            <a:avLst/>
          </a:prstGeom>
        </p:spPr>
        <p:txBody>
          <a:bodyPr wrap="square">
            <a:spAutoFit/>
          </a:bodyPr>
          <a:lstStyle/>
          <a:p>
            <a:r>
              <a:rPr lang="en-US" sz="2600" dirty="0">
                <a:solidFill>
                  <a:srgbClr val="FF0000"/>
                </a:solidFill>
              </a:rPr>
              <a:t>But, on Scrum teams, they have “retrospectives,” and those actually work.</a:t>
            </a:r>
          </a:p>
        </p:txBody>
      </p:sp>
      <p:sp>
        <p:nvSpPr>
          <p:cNvPr id="6" name="TextBox 5">
            <a:extLst>
              <a:ext uri="{FF2B5EF4-FFF2-40B4-BE49-F238E27FC236}">
                <a16:creationId xmlns:a16="http://schemas.microsoft.com/office/drawing/2014/main" id="{BCA40712-6603-5F45-BE04-7FE06F5ADCFE}"/>
              </a:ext>
            </a:extLst>
          </p:cNvPr>
          <p:cNvSpPr txBox="1"/>
          <p:nvPr/>
        </p:nvSpPr>
        <p:spPr>
          <a:xfrm>
            <a:off x="280416" y="136525"/>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65904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4.5 Monitor and Control Project Work (p. 105)</a:t>
            </a:r>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41</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5B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08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A70F-8AE5-404D-9D5D-C62847B33A46}"/>
              </a:ext>
            </a:extLst>
          </p:cNvPr>
          <p:cNvSpPr>
            <a:spLocks noGrp="1"/>
          </p:cNvSpPr>
          <p:nvPr>
            <p:ph type="title"/>
          </p:nvPr>
        </p:nvSpPr>
        <p:spPr/>
        <p:txBody>
          <a:bodyPr/>
          <a:lstStyle/>
          <a:p>
            <a:r>
              <a:rPr lang="en-US" dirty="0"/>
              <a:t>Monitor and control… (p. 105)</a:t>
            </a:r>
          </a:p>
        </p:txBody>
      </p:sp>
      <p:sp>
        <p:nvSpPr>
          <p:cNvPr id="3" name="Content Placeholder 2">
            <a:extLst>
              <a:ext uri="{FF2B5EF4-FFF2-40B4-BE49-F238E27FC236}">
                <a16:creationId xmlns:a16="http://schemas.microsoft.com/office/drawing/2014/main" id="{68366C35-FCD5-B349-A366-8F0FC5F5E3FC}"/>
              </a:ext>
            </a:extLst>
          </p:cNvPr>
          <p:cNvSpPr>
            <a:spLocks noGrp="1"/>
          </p:cNvSpPr>
          <p:nvPr>
            <p:ph idx="1"/>
          </p:nvPr>
        </p:nvSpPr>
        <p:spPr/>
        <p:txBody>
          <a:bodyPr/>
          <a:lstStyle/>
          <a:p>
            <a:pPr marL="0" indent="0">
              <a:buNone/>
            </a:pPr>
            <a:r>
              <a:rPr lang="en-US" dirty="0"/>
              <a:t>…track, review, &amp; report project progress compared to plan.</a:t>
            </a:r>
          </a:p>
          <a:p>
            <a:pPr marL="0" indent="0">
              <a:buNone/>
            </a:pPr>
            <a:endParaRPr lang="en-US" dirty="0"/>
          </a:p>
          <a:p>
            <a:pPr marL="0" indent="0">
              <a:buNone/>
            </a:pPr>
            <a:r>
              <a:rPr lang="en-US" i="1" dirty="0"/>
              <a:t>Value: Allows stakeholders to understand the current state of the project, to recognize the actions taken to address any key performance issues, and to have visibility into the future project status with cost and schedule forecasts.</a:t>
            </a:r>
          </a:p>
        </p:txBody>
      </p:sp>
      <p:sp>
        <p:nvSpPr>
          <p:cNvPr id="4" name="Slide Number Placeholder 3">
            <a:extLst>
              <a:ext uri="{FF2B5EF4-FFF2-40B4-BE49-F238E27FC236}">
                <a16:creationId xmlns:a16="http://schemas.microsoft.com/office/drawing/2014/main" id="{521B6A9A-8A43-EF46-B357-CB78EC8113D3}"/>
              </a:ext>
            </a:extLst>
          </p:cNvPr>
          <p:cNvSpPr>
            <a:spLocks noGrp="1"/>
          </p:cNvSpPr>
          <p:nvPr>
            <p:ph type="sldNum" sz="quarter" idx="12"/>
          </p:nvPr>
        </p:nvSpPr>
        <p:spPr/>
        <p:txBody>
          <a:bodyPr/>
          <a:lstStyle/>
          <a:p>
            <a:fld id="{EA559EA6-8532-1747-B43C-F90FCA9384D0}" type="slidenum">
              <a:rPr lang="en-US" smtClean="0"/>
              <a:t>42</a:t>
            </a:fld>
            <a:endParaRPr lang="en-US"/>
          </a:p>
        </p:txBody>
      </p:sp>
      <p:pic>
        <p:nvPicPr>
          <p:cNvPr id="5" name="Picture 4">
            <a:extLst>
              <a:ext uri="{FF2B5EF4-FFF2-40B4-BE49-F238E27FC236}">
                <a16:creationId xmlns:a16="http://schemas.microsoft.com/office/drawing/2014/main" id="{846EFA0A-E5AB-4143-BF1A-F12CFCE61B05}"/>
              </a:ext>
            </a:extLst>
          </p:cNvPr>
          <p:cNvPicPr>
            <a:picLocks noChangeAspect="1"/>
          </p:cNvPicPr>
          <p:nvPr/>
        </p:nvPicPr>
        <p:blipFill>
          <a:blip r:embed="rId2"/>
          <a:stretch>
            <a:fillRect/>
          </a:stretch>
        </p:blipFill>
        <p:spPr>
          <a:xfrm>
            <a:off x="4169664" y="4323897"/>
            <a:ext cx="3639566" cy="2397578"/>
          </a:xfrm>
          <a:prstGeom prst="rect">
            <a:avLst/>
          </a:prstGeom>
        </p:spPr>
      </p:pic>
    </p:spTree>
    <p:extLst>
      <p:ext uri="{BB962C8B-B14F-4D97-AF65-F5344CB8AC3E}">
        <p14:creationId xmlns:p14="http://schemas.microsoft.com/office/powerpoint/2010/main" val="3759450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4.6 Perform Integrated Change Control </a:t>
            </a:r>
            <a:br>
              <a:rPr lang="en-US" dirty="0"/>
            </a:br>
            <a:r>
              <a:rPr lang="en-US" dirty="0"/>
              <a:t>(p. 113)</a:t>
            </a:r>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43</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FB1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217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4932-1987-474C-A15C-E0927969FA79}"/>
              </a:ext>
            </a:extLst>
          </p:cNvPr>
          <p:cNvSpPr>
            <a:spLocks noGrp="1"/>
          </p:cNvSpPr>
          <p:nvPr>
            <p:ph type="title"/>
          </p:nvPr>
        </p:nvSpPr>
        <p:spPr>
          <a:xfrm>
            <a:off x="838200" y="38965"/>
            <a:ext cx="10515600" cy="1325563"/>
          </a:xfrm>
        </p:spPr>
        <p:txBody>
          <a:bodyPr/>
          <a:lstStyle/>
          <a:p>
            <a:r>
              <a:rPr lang="en-US" dirty="0"/>
              <a:t>Perform Integrated Change Control… (p. 113)</a:t>
            </a:r>
          </a:p>
        </p:txBody>
      </p:sp>
      <p:sp>
        <p:nvSpPr>
          <p:cNvPr id="3" name="Content Placeholder 2">
            <a:extLst>
              <a:ext uri="{FF2B5EF4-FFF2-40B4-BE49-F238E27FC236}">
                <a16:creationId xmlns:a16="http://schemas.microsoft.com/office/drawing/2014/main" id="{C8866274-5DFC-F44A-B4E1-CA7E82C16F71}"/>
              </a:ext>
            </a:extLst>
          </p:cNvPr>
          <p:cNvSpPr>
            <a:spLocks noGrp="1"/>
          </p:cNvSpPr>
          <p:nvPr>
            <p:ph idx="1"/>
          </p:nvPr>
        </p:nvSpPr>
        <p:spPr>
          <a:xfrm>
            <a:off x="838200" y="1339354"/>
            <a:ext cx="10515600" cy="4351338"/>
          </a:xfrm>
        </p:spPr>
        <p:txBody>
          <a:bodyPr/>
          <a:lstStyle/>
          <a:p>
            <a:pPr marL="0" indent="0">
              <a:buNone/>
            </a:pPr>
            <a:r>
              <a:rPr lang="en-US" dirty="0"/>
              <a:t>“…is the process of reviewing all change requests; approving changes and managing changes to deliverables, project documents, and the project management plan; and communicating the decisions” to the appropriate stakeholders.</a:t>
            </a:r>
          </a:p>
          <a:p>
            <a:pPr marL="0" indent="0">
              <a:buNone/>
            </a:pPr>
            <a:endParaRPr lang="en-US" dirty="0"/>
          </a:p>
          <a:p>
            <a:pPr marL="0" indent="0">
              <a:buNone/>
            </a:pPr>
            <a:r>
              <a:rPr lang="en-US" i="1" dirty="0"/>
              <a:t>Value: it allows for documented changes within the project to be considered in an integrated manner while addressing overall project risk, which often arises from changes made without consideration of the overall objectives or plans.*</a:t>
            </a:r>
          </a:p>
        </p:txBody>
      </p:sp>
      <p:sp>
        <p:nvSpPr>
          <p:cNvPr id="4" name="Slide Number Placeholder 3">
            <a:extLst>
              <a:ext uri="{FF2B5EF4-FFF2-40B4-BE49-F238E27FC236}">
                <a16:creationId xmlns:a16="http://schemas.microsoft.com/office/drawing/2014/main" id="{6A0BA2E6-FC62-1D48-9CA6-B00BE022A00C}"/>
              </a:ext>
            </a:extLst>
          </p:cNvPr>
          <p:cNvSpPr>
            <a:spLocks noGrp="1"/>
          </p:cNvSpPr>
          <p:nvPr>
            <p:ph type="sldNum" sz="quarter" idx="12"/>
          </p:nvPr>
        </p:nvSpPr>
        <p:spPr/>
        <p:txBody>
          <a:bodyPr/>
          <a:lstStyle/>
          <a:p>
            <a:fld id="{EA559EA6-8532-1747-B43C-F90FCA9384D0}" type="slidenum">
              <a:rPr lang="en-US" smtClean="0"/>
              <a:t>44</a:t>
            </a:fld>
            <a:endParaRPr lang="en-US"/>
          </a:p>
        </p:txBody>
      </p:sp>
      <p:pic>
        <p:nvPicPr>
          <p:cNvPr id="5" name="Picture 4">
            <a:extLst>
              <a:ext uri="{FF2B5EF4-FFF2-40B4-BE49-F238E27FC236}">
                <a16:creationId xmlns:a16="http://schemas.microsoft.com/office/drawing/2014/main" id="{02843022-B3F5-0E49-A4BF-C95C704478F5}"/>
              </a:ext>
            </a:extLst>
          </p:cNvPr>
          <p:cNvPicPr>
            <a:picLocks noChangeAspect="1"/>
          </p:cNvPicPr>
          <p:nvPr/>
        </p:nvPicPr>
        <p:blipFill>
          <a:blip r:embed="rId2"/>
          <a:stretch>
            <a:fillRect/>
          </a:stretch>
        </p:blipFill>
        <p:spPr>
          <a:xfrm>
            <a:off x="7273417" y="4718067"/>
            <a:ext cx="2674366" cy="1820845"/>
          </a:xfrm>
          <a:prstGeom prst="rect">
            <a:avLst/>
          </a:prstGeom>
        </p:spPr>
      </p:pic>
    </p:spTree>
    <p:extLst>
      <p:ext uri="{BB962C8B-B14F-4D97-AF65-F5344CB8AC3E}">
        <p14:creationId xmlns:p14="http://schemas.microsoft.com/office/powerpoint/2010/main" val="2989636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0F13-918D-1146-BD4C-BC0EA8D3C499}"/>
              </a:ext>
            </a:extLst>
          </p:cNvPr>
          <p:cNvSpPr>
            <a:spLocks noGrp="1"/>
          </p:cNvSpPr>
          <p:nvPr>
            <p:ph type="title"/>
          </p:nvPr>
        </p:nvSpPr>
        <p:spPr/>
        <p:txBody>
          <a:bodyPr/>
          <a:lstStyle/>
          <a:p>
            <a:r>
              <a:rPr lang="en-US" dirty="0"/>
              <a:t>2 failures to react to change, or react fast enough (1 of 2)</a:t>
            </a:r>
          </a:p>
        </p:txBody>
      </p:sp>
      <p:sp>
        <p:nvSpPr>
          <p:cNvPr id="4" name="Slide Number Placeholder 3">
            <a:extLst>
              <a:ext uri="{FF2B5EF4-FFF2-40B4-BE49-F238E27FC236}">
                <a16:creationId xmlns:a16="http://schemas.microsoft.com/office/drawing/2014/main" id="{B490BE11-4D44-F24F-87B2-9089C168BFD1}"/>
              </a:ext>
            </a:extLst>
          </p:cNvPr>
          <p:cNvSpPr>
            <a:spLocks noGrp="1"/>
          </p:cNvSpPr>
          <p:nvPr>
            <p:ph type="sldNum" sz="quarter" idx="12"/>
          </p:nvPr>
        </p:nvSpPr>
        <p:spPr/>
        <p:txBody>
          <a:bodyPr/>
          <a:lstStyle/>
          <a:p>
            <a:fld id="{EA559EA6-8532-1747-B43C-F90FCA9384D0}" type="slidenum">
              <a:rPr lang="en-US" smtClean="0"/>
              <a:t>45</a:t>
            </a:fld>
            <a:endParaRPr lang="en-US"/>
          </a:p>
        </p:txBody>
      </p:sp>
      <p:sp>
        <p:nvSpPr>
          <p:cNvPr id="5" name="Content Placeholder 4">
            <a:extLst>
              <a:ext uri="{FF2B5EF4-FFF2-40B4-BE49-F238E27FC236}">
                <a16:creationId xmlns:a16="http://schemas.microsoft.com/office/drawing/2014/main" id="{61DD71C5-CF68-FB44-9AD4-F5A7EFB2706D}"/>
              </a:ext>
            </a:extLst>
          </p:cNvPr>
          <p:cNvSpPr txBox="1">
            <a:spLocks noGrp="1"/>
          </p:cNvSpPr>
          <p:nvPr>
            <p:ph idx="1"/>
          </p:nvPr>
        </p:nvSpPr>
        <p:spPr>
          <a:xfrm>
            <a:off x="838200" y="1825625"/>
            <a:ext cx="10515600" cy="2547364"/>
          </a:xfrm>
          <a:prstGeom prst="rect">
            <a:avLst/>
          </a:prstGeom>
          <a:noFill/>
        </p:spPr>
        <p:txBody>
          <a:bodyPr wrap="square" rtlCol="0">
            <a:spAutoFit/>
          </a:bodyPr>
          <a:lstStyle/>
          <a:p>
            <a:r>
              <a:rPr lang="en-US" dirty="0"/>
              <a:t>The Challenge space shuttle disaster.   The unexpected change was a very cold launch pad: </a:t>
            </a:r>
            <a:r>
              <a:rPr lang="en-US" dirty="0">
                <a:hlinkClick r:id="rId2"/>
              </a:rPr>
              <a:t>https://www.youtube.com/watch?v=Da9QGH_WivM</a:t>
            </a:r>
            <a:r>
              <a:rPr lang="en-US" dirty="0"/>
              <a:t> 3Min</a:t>
            </a:r>
          </a:p>
          <a:p>
            <a:r>
              <a:rPr lang="en-US" dirty="0"/>
              <a:t>Per  </a:t>
            </a:r>
            <a:r>
              <a:rPr lang="en-US" dirty="0">
                <a:hlinkClick r:id="rId3"/>
              </a:rPr>
              <a:t>http://bit.ly/2WgQeQg Jan/’85</a:t>
            </a:r>
            <a:r>
              <a:rPr lang="en-US" dirty="0"/>
              <a:t> - 53 degree Fahrenheit temperature allowed primary “o” ring to fail one year earlier (Allan McDonald) Director of Rocket Booster Project @5:36 min)</a:t>
            </a:r>
          </a:p>
        </p:txBody>
      </p:sp>
      <p:pic>
        <p:nvPicPr>
          <p:cNvPr id="6" name="Picture 5">
            <a:extLst>
              <a:ext uri="{FF2B5EF4-FFF2-40B4-BE49-F238E27FC236}">
                <a16:creationId xmlns:a16="http://schemas.microsoft.com/office/drawing/2014/main" id="{7604C55E-D0B9-044A-BC6D-C9C12C49C222}"/>
              </a:ext>
            </a:extLst>
          </p:cNvPr>
          <p:cNvPicPr>
            <a:picLocks noChangeAspect="1"/>
          </p:cNvPicPr>
          <p:nvPr/>
        </p:nvPicPr>
        <p:blipFill>
          <a:blip r:embed="rId4"/>
          <a:stretch>
            <a:fillRect/>
          </a:stretch>
        </p:blipFill>
        <p:spPr>
          <a:xfrm>
            <a:off x="3896614" y="4372989"/>
            <a:ext cx="3875786" cy="2235075"/>
          </a:xfrm>
          <a:prstGeom prst="rect">
            <a:avLst/>
          </a:prstGeom>
        </p:spPr>
      </p:pic>
    </p:spTree>
    <p:extLst>
      <p:ext uri="{BB962C8B-B14F-4D97-AF65-F5344CB8AC3E}">
        <p14:creationId xmlns:p14="http://schemas.microsoft.com/office/powerpoint/2010/main" val="3125557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EABA-16FF-514E-AE3A-D06A71EC56EB}"/>
              </a:ext>
            </a:extLst>
          </p:cNvPr>
          <p:cNvSpPr>
            <a:spLocks noGrp="1"/>
          </p:cNvSpPr>
          <p:nvPr>
            <p:ph type="title"/>
          </p:nvPr>
        </p:nvSpPr>
        <p:spPr/>
        <p:txBody>
          <a:bodyPr/>
          <a:lstStyle/>
          <a:p>
            <a:r>
              <a:rPr lang="en-US" dirty="0"/>
              <a:t>Example 1: What a solid rocket booster looks like under pressure…</a:t>
            </a:r>
          </a:p>
        </p:txBody>
      </p:sp>
      <p:sp>
        <p:nvSpPr>
          <p:cNvPr id="3" name="Content Placeholder 2">
            <a:extLst>
              <a:ext uri="{FF2B5EF4-FFF2-40B4-BE49-F238E27FC236}">
                <a16:creationId xmlns:a16="http://schemas.microsoft.com/office/drawing/2014/main" id="{CB1FE9B6-A0E7-E541-BC13-B0BB06847067}"/>
              </a:ext>
            </a:extLst>
          </p:cNvPr>
          <p:cNvSpPr>
            <a:spLocks noGrp="1"/>
          </p:cNvSpPr>
          <p:nvPr>
            <p:ph idx="1"/>
          </p:nvPr>
        </p:nvSpPr>
        <p:spPr>
          <a:xfrm>
            <a:off x="838200" y="1901317"/>
            <a:ext cx="10515600" cy="4351338"/>
          </a:xfrm>
        </p:spPr>
        <p:txBody>
          <a:bodyPr/>
          <a:lstStyle/>
          <a:p>
            <a:pPr marL="0" indent="0">
              <a:buNone/>
            </a:pPr>
            <a:r>
              <a:rPr lang="en-US" dirty="0"/>
              <a:t>        Ends get pushed in&gt;&gt;&gt;&gt;&gt;&gt;&gt;</a:t>
            </a:r>
          </a:p>
          <a:p>
            <a:pPr marL="0" indent="0">
              <a:buNone/>
            </a:pPr>
            <a:endParaRPr lang="en-US" dirty="0"/>
          </a:p>
          <a:p>
            <a:pPr marL="0" indent="0">
              <a:buNone/>
            </a:pPr>
            <a:endParaRPr lang="en-US" dirty="0"/>
          </a:p>
          <a:p>
            <a:pPr marL="0" indent="0">
              <a:buNone/>
            </a:pPr>
            <a:r>
              <a:rPr lang="en-US" dirty="0"/>
              <a:t>Because middle expands&gt;&gt;&gt;&gt;&gt;</a:t>
            </a:r>
          </a:p>
          <a:p>
            <a:pPr marL="0" indent="0">
              <a:buNone/>
            </a:pPr>
            <a:endParaRPr lang="en-US" dirty="0"/>
          </a:p>
          <a:p>
            <a:pPr marL="0" indent="0">
              <a:buNone/>
            </a:pPr>
            <a:endParaRPr lang="en-US" dirty="0"/>
          </a:p>
          <a:p>
            <a:pPr marL="0" indent="0">
              <a:buNone/>
            </a:pPr>
            <a:r>
              <a:rPr lang="en-US" dirty="0"/>
              <a:t>        Ends get pushed in&gt;&gt;&gt;&gt;&gt;&gt;&gt;</a:t>
            </a:r>
          </a:p>
          <a:p>
            <a:pPr marL="0" indent="0">
              <a:buNone/>
            </a:pPr>
            <a:endParaRPr lang="en-US" dirty="0"/>
          </a:p>
        </p:txBody>
      </p:sp>
      <p:sp>
        <p:nvSpPr>
          <p:cNvPr id="4" name="Slide Number Placeholder 3">
            <a:extLst>
              <a:ext uri="{FF2B5EF4-FFF2-40B4-BE49-F238E27FC236}">
                <a16:creationId xmlns:a16="http://schemas.microsoft.com/office/drawing/2014/main" id="{6AF31E7A-0956-BA47-85FA-16C2B2B3B33B}"/>
              </a:ext>
            </a:extLst>
          </p:cNvPr>
          <p:cNvSpPr>
            <a:spLocks noGrp="1"/>
          </p:cNvSpPr>
          <p:nvPr>
            <p:ph type="sldNum" sz="quarter" idx="12"/>
          </p:nvPr>
        </p:nvSpPr>
        <p:spPr/>
        <p:txBody>
          <a:bodyPr/>
          <a:lstStyle/>
          <a:p>
            <a:fld id="{EA559EA6-8532-1747-B43C-F90FCA9384D0}" type="slidenum">
              <a:rPr lang="en-US" smtClean="0"/>
              <a:t>46</a:t>
            </a:fld>
            <a:endParaRPr lang="en-US"/>
          </a:p>
        </p:txBody>
      </p:sp>
      <p:pic>
        <p:nvPicPr>
          <p:cNvPr id="5" name="Picture 4">
            <a:extLst>
              <a:ext uri="{FF2B5EF4-FFF2-40B4-BE49-F238E27FC236}">
                <a16:creationId xmlns:a16="http://schemas.microsoft.com/office/drawing/2014/main" id="{BB8B33DC-4C9E-4C43-A7E7-B92144C49D0E}"/>
              </a:ext>
            </a:extLst>
          </p:cNvPr>
          <p:cNvPicPr>
            <a:picLocks noChangeAspect="1"/>
          </p:cNvPicPr>
          <p:nvPr/>
        </p:nvPicPr>
        <p:blipFill>
          <a:blip r:embed="rId2"/>
          <a:stretch>
            <a:fillRect/>
          </a:stretch>
        </p:blipFill>
        <p:spPr>
          <a:xfrm>
            <a:off x="5535168" y="1870075"/>
            <a:ext cx="3244866" cy="4015229"/>
          </a:xfrm>
          <a:prstGeom prst="rect">
            <a:avLst/>
          </a:prstGeom>
        </p:spPr>
      </p:pic>
    </p:spTree>
    <p:extLst>
      <p:ext uri="{BB962C8B-B14F-4D97-AF65-F5344CB8AC3E}">
        <p14:creationId xmlns:p14="http://schemas.microsoft.com/office/powerpoint/2010/main" val="3226849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9A6-9644-E641-9E75-14483CE700D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01A226A0-0D4F-1F49-B9C6-7EB7C5D2FD73}"/>
              </a:ext>
            </a:extLst>
          </p:cNvPr>
          <p:cNvPicPr>
            <a:picLocks noGrp="1" noChangeAspect="1"/>
          </p:cNvPicPr>
          <p:nvPr>
            <p:ph idx="1"/>
          </p:nvPr>
        </p:nvPicPr>
        <p:blipFill>
          <a:blip r:embed="rId2"/>
          <a:stretch>
            <a:fillRect/>
          </a:stretch>
        </p:blipFill>
        <p:spPr>
          <a:xfrm>
            <a:off x="367273" y="365125"/>
            <a:ext cx="7429245" cy="4351338"/>
          </a:xfrm>
        </p:spPr>
      </p:pic>
      <p:sp>
        <p:nvSpPr>
          <p:cNvPr id="4" name="Slide Number Placeholder 3">
            <a:extLst>
              <a:ext uri="{FF2B5EF4-FFF2-40B4-BE49-F238E27FC236}">
                <a16:creationId xmlns:a16="http://schemas.microsoft.com/office/drawing/2014/main" id="{FA5F9A35-47E7-C648-A23E-F2CCDA28B5F6}"/>
              </a:ext>
            </a:extLst>
          </p:cNvPr>
          <p:cNvSpPr>
            <a:spLocks noGrp="1"/>
          </p:cNvSpPr>
          <p:nvPr>
            <p:ph type="sldNum" sz="quarter" idx="12"/>
          </p:nvPr>
        </p:nvSpPr>
        <p:spPr/>
        <p:txBody>
          <a:bodyPr/>
          <a:lstStyle/>
          <a:p>
            <a:fld id="{EA559EA6-8532-1747-B43C-F90FCA9384D0}" type="slidenum">
              <a:rPr lang="en-US" smtClean="0"/>
              <a:t>47</a:t>
            </a:fld>
            <a:endParaRPr lang="en-US"/>
          </a:p>
        </p:txBody>
      </p:sp>
      <p:sp>
        <p:nvSpPr>
          <p:cNvPr id="7" name="TextBox 6">
            <a:extLst>
              <a:ext uri="{FF2B5EF4-FFF2-40B4-BE49-F238E27FC236}">
                <a16:creationId xmlns:a16="http://schemas.microsoft.com/office/drawing/2014/main" id="{10B491FB-983C-3144-89D4-1397482EC19B}"/>
              </a:ext>
            </a:extLst>
          </p:cNvPr>
          <p:cNvSpPr txBox="1"/>
          <p:nvPr/>
        </p:nvSpPr>
        <p:spPr>
          <a:xfrm>
            <a:off x="1869832" y="4716463"/>
            <a:ext cx="3881191" cy="369332"/>
          </a:xfrm>
          <a:prstGeom prst="rect">
            <a:avLst/>
          </a:prstGeom>
          <a:noFill/>
        </p:spPr>
        <p:txBody>
          <a:bodyPr wrap="none" rtlCol="0">
            <a:spAutoFit/>
          </a:bodyPr>
          <a:lstStyle/>
          <a:p>
            <a:r>
              <a:rPr lang="en-US" dirty="0">
                <a:solidFill>
                  <a:schemeClr val="bg1"/>
                </a:solidFill>
              </a:rPr>
              <a:t>.</a:t>
            </a:r>
            <a:r>
              <a:rPr lang="en-US" dirty="0"/>
              <a:t>* </a:t>
            </a:r>
            <a:r>
              <a:rPr lang="en-US" dirty="0">
                <a:hlinkClick r:id="rId3"/>
              </a:rPr>
              <a:t>http://bit.ly/2WgQeQg </a:t>
            </a:r>
            <a:r>
              <a:rPr lang="en-US" dirty="0"/>
              <a:t>. @11:50 min</a:t>
            </a:r>
          </a:p>
        </p:txBody>
      </p:sp>
      <p:pic>
        <p:nvPicPr>
          <p:cNvPr id="9" name="Picture 8">
            <a:extLst>
              <a:ext uri="{FF2B5EF4-FFF2-40B4-BE49-F238E27FC236}">
                <a16:creationId xmlns:a16="http://schemas.microsoft.com/office/drawing/2014/main" id="{6849723B-F56B-AF40-B034-035E326F62B1}"/>
              </a:ext>
            </a:extLst>
          </p:cNvPr>
          <p:cNvPicPr>
            <a:picLocks noChangeAspect="1"/>
          </p:cNvPicPr>
          <p:nvPr/>
        </p:nvPicPr>
        <p:blipFill>
          <a:blip r:embed="rId4"/>
          <a:stretch>
            <a:fillRect/>
          </a:stretch>
        </p:blipFill>
        <p:spPr>
          <a:xfrm>
            <a:off x="6101862" y="2446336"/>
            <a:ext cx="7140787" cy="4351339"/>
          </a:xfrm>
          <a:prstGeom prst="rect">
            <a:avLst/>
          </a:prstGeom>
        </p:spPr>
      </p:pic>
    </p:spTree>
    <p:extLst>
      <p:ext uri="{BB962C8B-B14F-4D97-AF65-F5344CB8AC3E}">
        <p14:creationId xmlns:p14="http://schemas.microsoft.com/office/powerpoint/2010/main" val="970127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8D59-FA7A-0B4A-954D-36C00268FC1F}"/>
              </a:ext>
            </a:extLst>
          </p:cNvPr>
          <p:cNvSpPr>
            <a:spLocks noGrp="1"/>
          </p:cNvSpPr>
          <p:nvPr>
            <p:ph type="title"/>
          </p:nvPr>
        </p:nvSpPr>
        <p:spPr/>
        <p:txBody>
          <a:bodyPr/>
          <a:lstStyle/>
          <a:p>
            <a:r>
              <a:rPr lang="en-US" dirty="0"/>
              <a:t>Challenger explosion</a:t>
            </a:r>
          </a:p>
        </p:txBody>
      </p:sp>
      <p:sp>
        <p:nvSpPr>
          <p:cNvPr id="3" name="Content Placeholder 2">
            <a:extLst>
              <a:ext uri="{FF2B5EF4-FFF2-40B4-BE49-F238E27FC236}">
                <a16:creationId xmlns:a16="http://schemas.microsoft.com/office/drawing/2014/main" id="{89B8A6CA-4EFD-354D-ADB0-2DC5962E24DC}"/>
              </a:ext>
            </a:extLst>
          </p:cNvPr>
          <p:cNvSpPr>
            <a:spLocks noGrp="1"/>
          </p:cNvSpPr>
          <p:nvPr>
            <p:ph idx="1"/>
          </p:nvPr>
        </p:nvSpPr>
        <p:spPr/>
        <p:txBody>
          <a:bodyPr/>
          <a:lstStyle/>
          <a:p>
            <a:pPr marL="0" indent="0">
              <a:buNone/>
            </a:pPr>
            <a:r>
              <a:rPr lang="en-US" dirty="0">
                <a:hlinkClick r:id="rId2"/>
              </a:rPr>
              <a:t>Quote from CNN: Space shuttle “is underway after more delays than NASA (the space agency) cares to count.” </a:t>
            </a:r>
          </a:p>
          <a:p>
            <a:pPr marL="0" indent="0">
              <a:buNone/>
            </a:pPr>
            <a:endParaRPr lang="en-US" dirty="0">
              <a:hlinkClick r:id="rId2"/>
            </a:endParaRPr>
          </a:p>
          <a:p>
            <a:pPr marL="0" indent="0">
              <a:buNone/>
            </a:pPr>
            <a:r>
              <a:rPr lang="en-US" dirty="0"/>
              <a:t>Found at (not for watching during class)….</a:t>
            </a:r>
            <a:r>
              <a:rPr lang="en-US" dirty="0">
                <a:hlinkClick r:id="rId2"/>
              </a:rPr>
              <a:t> https://www.youtube.com/watch?v=AfnvFnzs91s</a:t>
            </a:r>
            <a:r>
              <a:rPr lang="en-US" dirty="0"/>
              <a:t>. (@1:30)</a:t>
            </a:r>
          </a:p>
          <a:p>
            <a:pPr marL="0" indent="0">
              <a:buNone/>
            </a:pPr>
            <a:endParaRPr lang="en-US" dirty="0"/>
          </a:p>
        </p:txBody>
      </p:sp>
      <p:sp>
        <p:nvSpPr>
          <p:cNvPr id="4" name="Slide Number Placeholder 3">
            <a:extLst>
              <a:ext uri="{FF2B5EF4-FFF2-40B4-BE49-F238E27FC236}">
                <a16:creationId xmlns:a16="http://schemas.microsoft.com/office/drawing/2014/main" id="{9EB4072C-2710-4B4C-B1CB-701A982FEF80}"/>
              </a:ext>
            </a:extLst>
          </p:cNvPr>
          <p:cNvSpPr>
            <a:spLocks noGrp="1"/>
          </p:cNvSpPr>
          <p:nvPr>
            <p:ph type="sldNum" sz="quarter" idx="12"/>
          </p:nvPr>
        </p:nvSpPr>
        <p:spPr/>
        <p:txBody>
          <a:bodyPr/>
          <a:lstStyle/>
          <a:p>
            <a:fld id="{EA559EA6-8532-1747-B43C-F90FCA9384D0}" type="slidenum">
              <a:rPr lang="en-US" smtClean="0"/>
              <a:t>48</a:t>
            </a:fld>
            <a:endParaRPr lang="en-US"/>
          </a:p>
        </p:txBody>
      </p:sp>
      <p:pic>
        <p:nvPicPr>
          <p:cNvPr id="5" name="Picture 4">
            <a:extLst>
              <a:ext uri="{FF2B5EF4-FFF2-40B4-BE49-F238E27FC236}">
                <a16:creationId xmlns:a16="http://schemas.microsoft.com/office/drawing/2014/main" id="{FDDA3BD3-E3CF-A143-AB0C-3DF6387BE2D6}"/>
              </a:ext>
            </a:extLst>
          </p:cNvPr>
          <p:cNvPicPr>
            <a:picLocks noChangeAspect="1"/>
          </p:cNvPicPr>
          <p:nvPr/>
        </p:nvPicPr>
        <p:blipFill>
          <a:blip r:embed="rId3"/>
          <a:stretch>
            <a:fillRect/>
          </a:stretch>
        </p:blipFill>
        <p:spPr>
          <a:xfrm>
            <a:off x="3581401" y="4510856"/>
            <a:ext cx="3735832" cy="1982019"/>
          </a:xfrm>
          <a:prstGeom prst="rect">
            <a:avLst/>
          </a:prstGeom>
        </p:spPr>
      </p:pic>
    </p:spTree>
    <p:extLst>
      <p:ext uri="{BB962C8B-B14F-4D97-AF65-F5344CB8AC3E}">
        <p14:creationId xmlns:p14="http://schemas.microsoft.com/office/powerpoint/2010/main" val="4083597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8A2A-DF31-4044-90F9-F0EB8FB156CE}"/>
              </a:ext>
            </a:extLst>
          </p:cNvPr>
          <p:cNvSpPr>
            <a:spLocks noGrp="1"/>
          </p:cNvSpPr>
          <p:nvPr>
            <p:ph type="title"/>
          </p:nvPr>
        </p:nvSpPr>
        <p:spPr/>
        <p:txBody>
          <a:bodyPr/>
          <a:lstStyle/>
          <a:p>
            <a:r>
              <a:rPr lang="en-US" dirty="0"/>
              <a:t>The performance integrated change control process… (p. 115)</a:t>
            </a:r>
          </a:p>
        </p:txBody>
      </p:sp>
      <p:sp>
        <p:nvSpPr>
          <p:cNvPr id="3" name="Content Placeholder 2">
            <a:extLst>
              <a:ext uri="{FF2B5EF4-FFF2-40B4-BE49-F238E27FC236}">
                <a16:creationId xmlns:a16="http://schemas.microsoft.com/office/drawing/2014/main" id="{07EAE944-1AE2-D645-B096-4C5214E8EDF9}"/>
              </a:ext>
            </a:extLst>
          </p:cNvPr>
          <p:cNvSpPr>
            <a:spLocks noGrp="1"/>
          </p:cNvSpPr>
          <p:nvPr>
            <p:ph idx="1"/>
          </p:nvPr>
        </p:nvSpPr>
        <p:spPr/>
        <p:txBody>
          <a:bodyPr/>
          <a:lstStyle/>
          <a:p>
            <a:pPr marL="0" indent="0">
              <a:buNone/>
            </a:pPr>
            <a:r>
              <a:rPr lang="en-US" dirty="0"/>
              <a:t>“is conducted from project start through completion </a:t>
            </a:r>
            <a:r>
              <a:rPr lang="en-US" u="sng" dirty="0"/>
              <a:t>and is the ultimate responsibility of the project manager</a:t>
            </a:r>
            <a:r>
              <a:rPr lang="en-US" dirty="0"/>
              <a:t>.”</a:t>
            </a:r>
          </a:p>
        </p:txBody>
      </p:sp>
      <p:sp>
        <p:nvSpPr>
          <p:cNvPr id="4" name="Slide Number Placeholder 3">
            <a:extLst>
              <a:ext uri="{FF2B5EF4-FFF2-40B4-BE49-F238E27FC236}">
                <a16:creationId xmlns:a16="http://schemas.microsoft.com/office/drawing/2014/main" id="{F54A7BB6-66FE-3644-B156-E5F73C3ADCD2}"/>
              </a:ext>
            </a:extLst>
          </p:cNvPr>
          <p:cNvSpPr>
            <a:spLocks noGrp="1"/>
          </p:cNvSpPr>
          <p:nvPr>
            <p:ph type="sldNum" sz="quarter" idx="12"/>
          </p:nvPr>
        </p:nvSpPr>
        <p:spPr/>
        <p:txBody>
          <a:bodyPr/>
          <a:lstStyle/>
          <a:p>
            <a:fld id="{EA559EA6-8532-1747-B43C-F90FCA9384D0}" type="slidenum">
              <a:rPr lang="en-US" smtClean="0"/>
              <a:t>49</a:t>
            </a:fld>
            <a:endParaRPr lang="en-US"/>
          </a:p>
        </p:txBody>
      </p:sp>
      <p:pic>
        <p:nvPicPr>
          <p:cNvPr id="5" name="Picture 4">
            <a:extLst>
              <a:ext uri="{FF2B5EF4-FFF2-40B4-BE49-F238E27FC236}">
                <a16:creationId xmlns:a16="http://schemas.microsoft.com/office/drawing/2014/main" id="{600B5DC9-ADFA-2340-83F7-DAB5D6109509}"/>
              </a:ext>
            </a:extLst>
          </p:cNvPr>
          <p:cNvPicPr>
            <a:picLocks noChangeAspect="1"/>
          </p:cNvPicPr>
          <p:nvPr/>
        </p:nvPicPr>
        <p:blipFill>
          <a:blip r:embed="rId2"/>
          <a:stretch>
            <a:fillRect/>
          </a:stretch>
        </p:blipFill>
        <p:spPr>
          <a:xfrm>
            <a:off x="3708400" y="3302000"/>
            <a:ext cx="4775200" cy="3009900"/>
          </a:xfrm>
          <a:prstGeom prst="rect">
            <a:avLst/>
          </a:prstGeom>
        </p:spPr>
      </p:pic>
    </p:spTree>
    <p:extLst>
      <p:ext uri="{BB962C8B-B14F-4D97-AF65-F5344CB8AC3E}">
        <p14:creationId xmlns:p14="http://schemas.microsoft.com/office/powerpoint/2010/main" val="398748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7478-7DE7-A745-AC09-72C505B5C14E}"/>
              </a:ext>
            </a:extLst>
          </p:cNvPr>
          <p:cNvSpPr>
            <a:spLocks noGrp="1"/>
          </p:cNvSpPr>
          <p:nvPr>
            <p:ph type="title"/>
          </p:nvPr>
        </p:nvSpPr>
        <p:spPr/>
        <p:txBody>
          <a:bodyPr/>
          <a:lstStyle/>
          <a:p>
            <a:r>
              <a:rPr lang="en-US" dirty="0"/>
              <a:t>Key concepts (p. 72)</a:t>
            </a:r>
          </a:p>
        </p:txBody>
      </p:sp>
      <p:sp>
        <p:nvSpPr>
          <p:cNvPr id="3" name="Content Placeholder 2">
            <a:extLst>
              <a:ext uri="{FF2B5EF4-FFF2-40B4-BE49-F238E27FC236}">
                <a16:creationId xmlns:a16="http://schemas.microsoft.com/office/drawing/2014/main" id="{2A4DB3E9-1D6F-EA4B-86A9-9DB6E8CB895A}"/>
              </a:ext>
            </a:extLst>
          </p:cNvPr>
          <p:cNvSpPr>
            <a:spLocks noGrp="1"/>
          </p:cNvSpPr>
          <p:nvPr>
            <p:ph idx="1"/>
          </p:nvPr>
        </p:nvSpPr>
        <p:spPr/>
        <p:txBody>
          <a:bodyPr vert="horz" lIns="91440" tIns="45720" rIns="91440" bIns="45720" rtlCol="0" anchor="t">
            <a:normAutofit/>
          </a:bodyPr>
          <a:lstStyle/>
          <a:p>
            <a:r>
              <a:rPr lang="en-US" dirty="0"/>
              <a:t>Coordinate deliverables</a:t>
            </a:r>
          </a:p>
          <a:p>
            <a:r>
              <a:rPr lang="en-US" dirty="0"/>
              <a:t>Develop project plan</a:t>
            </a:r>
          </a:p>
          <a:p>
            <a:r>
              <a:rPr lang="en-US" dirty="0"/>
              <a:t>Ensuring the right resources are accessible to the team.</a:t>
            </a:r>
          </a:p>
          <a:p>
            <a:r>
              <a:rPr lang="en-US" dirty="0"/>
              <a:t>Monitor and control to keep project plan viable</a:t>
            </a:r>
          </a:p>
          <a:p>
            <a:r>
              <a:rPr lang="en-US" dirty="0"/>
              <a:t>Oversee changes to project plan</a:t>
            </a:r>
          </a:p>
          <a:p>
            <a:r>
              <a:rPr lang="en-US" dirty="0"/>
              <a:t>Keep the project on track</a:t>
            </a:r>
          </a:p>
          <a:p>
            <a:r>
              <a:rPr lang="en-US" dirty="0"/>
              <a:t>Communicating with stakeholders (especially actual progress vs. expected)</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2B8F82-B687-C34E-82B5-570C2F53FE6D}"/>
              </a:ext>
            </a:extLst>
          </p:cNvPr>
          <p:cNvSpPr>
            <a:spLocks noGrp="1"/>
          </p:cNvSpPr>
          <p:nvPr>
            <p:ph type="sldNum" sz="quarter" idx="12"/>
          </p:nvPr>
        </p:nvSpPr>
        <p:spPr/>
        <p:txBody>
          <a:bodyPr/>
          <a:lstStyle/>
          <a:p>
            <a:fld id="{EA559EA6-8532-1747-B43C-F90FCA9384D0}" type="slidenum">
              <a:rPr lang="en-US" smtClean="0"/>
              <a:t>5</a:t>
            </a:fld>
            <a:endParaRPr lang="en-US"/>
          </a:p>
        </p:txBody>
      </p:sp>
    </p:spTree>
    <p:extLst>
      <p:ext uri="{BB962C8B-B14F-4D97-AF65-F5344CB8AC3E}">
        <p14:creationId xmlns:p14="http://schemas.microsoft.com/office/powerpoint/2010/main" val="3660196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DFE8-2C72-6049-947E-E1915FC3B32B}"/>
              </a:ext>
            </a:extLst>
          </p:cNvPr>
          <p:cNvSpPr>
            <a:spLocks noGrp="1"/>
          </p:cNvSpPr>
          <p:nvPr>
            <p:ph type="title"/>
          </p:nvPr>
        </p:nvSpPr>
        <p:spPr/>
        <p:txBody>
          <a:bodyPr/>
          <a:lstStyle/>
          <a:p>
            <a:r>
              <a:rPr lang="en-US" dirty="0"/>
              <a:t>Change control process (p. 119)</a:t>
            </a:r>
          </a:p>
        </p:txBody>
      </p:sp>
      <p:sp>
        <p:nvSpPr>
          <p:cNvPr id="3" name="Content Placeholder 2">
            <a:extLst>
              <a:ext uri="{FF2B5EF4-FFF2-40B4-BE49-F238E27FC236}">
                <a16:creationId xmlns:a16="http://schemas.microsoft.com/office/drawing/2014/main" id="{440B090E-C8CF-5E4D-815C-646DC92247B1}"/>
              </a:ext>
            </a:extLst>
          </p:cNvPr>
          <p:cNvSpPr>
            <a:spLocks noGrp="1"/>
          </p:cNvSpPr>
          <p:nvPr>
            <p:ph idx="1"/>
          </p:nvPr>
        </p:nvSpPr>
        <p:spPr/>
        <p:txBody>
          <a:bodyPr vert="horz" lIns="91440" tIns="45720" rIns="91440" bIns="45720" rtlCol="0" anchor="t">
            <a:normAutofit fontScale="92500" lnSpcReduction="20000"/>
          </a:bodyPr>
          <a:lstStyle/>
          <a:p>
            <a:r>
              <a:rPr lang="en-US" dirty="0"/>
              <a:t>Identify</a:t>
            </a:r>
          </a:p>
          <a:p>
            <a:r>
              <a:rPr lang="en-US" dirty="0"/>
              <a:t>Document</a:t>
            </a:r>
          </a:p>
          <a:p>
            <a:r>
              <a:rPr lang="en-US" dirty="0"/>
              <a:t>Decide on changes ; “Review changes, approving, rejecting, deferring, or making other decisions about changes to the project documents, deliverables, or baselines.</a:t>
            </a:r>
          </a:p>
          <a:p>
            <a:r>
              <a:rPr lang="en-US" dirty="0"/>
              <a:t>Track changes: </a:t>
            </a:r>
            <a:endParaRPr lang="en-US" dirty="0">
              <a:cs typeface="Calibri"/>
            </a:endParaRPr>
          </a:p>
          <a:p>
            <a:pPr lvl="1"/>
            <a:r>
              <a:rPr lang="en-US" dirty="0"/>
              <a:t>Identified(BV)</a:t>
            </a:r>
          </a:p>
          <a:p>
            <a:pPr lvl="1"/>
            <a:r>
              <a:rPr lang="en-US" dirty="0"/>
              <a:t>Registered</a:t>
            </a:r>
          </a:p>
          <a:p>
            <a:pPr lvl="1"/>
            <a:r>
              <a:rPr lang="en-US" dirty="0"/>
              <a:t>Assessed (huge!)</a:t>
            </a:r>
          </a:p>
          <a:p>
            <a:pPr lvl="1"/>
            <a:r>
              <a:rPr lang="en-US" dirty="0"/>
              <a:t>Approved</a:t>
            </a:r>
          </a:p>
          <a:p>
            <a:pPr lvl="1"/>
            <a:r>
              <a:rPr lang="en-US" dirty="0"/>
              <a:t>Tracked</a:t>
            </a:r>
          </a:p>
          <a:p>
            <a:pPr lvl="1"/>
            <a:r>
              <a:rPr lang="en-US" dirty="0"/>
              <a:t>Communicate completion</a:t>
            </a:r>
          </a:p>
        </p:txBody>
      </p:sp>
      <p:sp>
        <p:nvSpPr>
          <p:cNvPr id="4" name="Slide Number Placeholder 3">
            <a:extLst>
              <a:ext uri="{FF2B5EF4-FFF2-40B4-BE49-F238E27FC236}">
                <a16:creationId xmlns:a16="http://schemas.microsoft.com/office/drawing/2014/main" id="{DD8555CE-CF3D-BE47-AF18-51D178ED7AA2}"/>
              </a:ext>
            </a:extLst>
          </p:cNvPr>
          <p:cNvSpPr>
            <a:spLocks noGrp="1"/>
          </p:cNvSpPr>
          <p:nvPr>
            <p:ph type="sldNum" sz="quarter" idx="12"/>
          </p:nvPr>
        </p:nvSpPr>
        <p:spPr/>
        <p:txBody>
          <a:bodyPr/>
          <a:lstStyle/>
          <a:p>
            <a:fld id="{EA559EA6-8532-1747-B43C-F90FCA9384D0}" type="slidenum">
              <a:rPr lang="en-US" smtClean="0"/>
              <a:t>50</a:t>
            </a:fld>
            <a:endParaRPr lang="en-US"/>
          </a:p>
        </p:txBody>
      </p:sp>
      <p:pic>
        <p:nvPicPr>
          <p:cNvPr id="5" name="Picture 4">
            <a:extLst>
              <a:ext uri="{FF2B5EF4-FFF2-40B4-BE49-F238E27FC236}">
                <a16:creationId xmlns:a16="http://schemas.microsoft.com/office/drawing/2014/main" id="{B107BCB6-DE01-7640-AEA1-79063420F9C8}"/>
              </a:ext>
            </a:extLst>
          </p:cNvPr>
          <p:cNvPicPr>
            <a:picLocks noChangeAspect="1"/>
          </p:cNvPicPr>
          <p:nvPr/>
        </p:nvPicPr>
        <p:blipFill>
          <a:blip r:embed="rId2"/>
          <a:stretch>
            <a:fillRect/>
          </a:stretch>
        </p:blipFill>
        <p:spPr>
          <a:xfrm>
            <a:off x="6193536" y="3889375"/>
            <a:ext cx="4267200" cy="2603500"/>
          </a:xfrm>
          <a:prstGeom prst="rect">
            <a:avLst/>
          </a:prstGeom>
        </p:spPr>
      </p:pic>
    </p:spTree>
    <p:extLst>
      <p:ext uri="{BB962C8B-B14F-4D97-AF65-F5344CB8AC3E}">
        <p14:creationId xmlns:p14="http://schemas.microsoft.com/office/powerpoint/2010/main" val="3667272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53FB-24AD-8A4B-A994-59587A49B205}"/>
              </a:ext>
            </a:extLst>
          </p:cNvPr>
          <p:cNvSpPr>
            <a:spLocks noGrp="1"/>
          </p:cNvSpPr>
          <p:nvPr>
            <p:ph type="title"/>
          </p:nvPr>
        </p:nvSpPr>
        <p:spPr/>
        <p:txBody>
          <a:bodyPr/>
          <a:lstStyle/>
          <a:p>
            <a:r>
              <a:rPr lang="en-US" dirty="0"/>
              <a:t>Decision Making (Huge!) P 119</a:t>
            </a:r>
          </a:p>
        </p:txBody>
      </p:sp>
      <p:sp>
        <p:nvSpPr>
          <p:cNvPr id="3" name="Content Placeholder 2">
            <a:extLst>
              <a:ext uri="{FF2B5EF4-FFF2-40B4-BE49-F238E27FC236}">
                <a16:creationId xmlns:a16="http://schemas.microsoft.com/office/drawing/2014/main" id="{E5B30A19-3AFD-A745-9846-034F8AE86869}"/>
              </a:ext>
            </a:extLst>
          </p:cNvPr>
          <p:cNvSpPr>
            <a:spLocks noGrp="1"/>
          </p:cNvSpPr>
          <p:nvPr>
            <p:ph idx="1"/>
          </p:nvPr>
        </p:nvSpPr>
        <p:spPr/>
        <p:txBody>
          <a:bodyPr/>
          <a:lstStyle/>
          <a:p>
            <a:r>
              <a:rPr lang="en-US" dirty="0"/>
              <a:t>Voting</a:t>
            </a:r>
          </a:p>
          <a:p>
            <a:r>
              <a:rPr lang="en-US" dirty="0"/>
              <a:t>Autocratic decision making – one person votes for all</a:t>
            </a:r>
          </a:p>
          <a:p>
            <a:r>
              <a:rPr lang="en-US" dirty="0"/>
              <a:t>Multicriteria decision analysis: the use of a decision matrix to provide an analytical approach to selecting a correct option.  (See next slide.)</a:t>
            </a:r>
          </a:p>
        </p:txBody>
      </p:sp>
      <p:sp>
        <p:nvSpPr>
          <p:cNvPr id="4" name="Slide Number Placeholder 3">
            <a:extLst>
              <a:ext uri="{FF2B5EF4-FFF2-40B4-BE49-F238E27FC236}">
                <a16:creationId xmlns:a16="http://schemas.microsoft.com/office/drawing/2014/main" id="{7E39CBC5-89AC-5443-80B6-6C835D12C9A2}"/>
              </a:ext>
            </a:extLst>
          </p:cNvPr>
          <p:cNvSpPr>
            <a:spLocks noGrp="1"/>
          </p:cNvSpPr>
          <p:nvPr>
            <p:ph type="sldNum" sz="quarter" idx="12"/>
          </p:nvPr>
        </p:nvSpPr>
        <p:spPr>
          <a:xfrm>
            <a:off x="8208264" y="6217222"/>
            <a:ext cx="2743200" cy="365125"/>
          </a:xfrm>
        </p:spPr>
        <p:txBody>
          <a:bodyPr/>
          <a:lstStyle/>
          <a:p>
            <a:fld id="{EA559EA6-8532-1747-B43C-F90FCA9384D0}" type="slidenum">
              <a:rPr lang="en-US" smtClean="0"/>
              <a:t>51</a:t>
            </a:fld>
            <a:endParaRPr lang="en-US"/>
          </a:p>
        </p:txBody>
      </p:sp>
      <p:pic>
        <p:nvPicPr>
          <p:cNvPr id="5" name="Picture 4">
            <a:extLst>
              <a:ext uri="{FF2B5EF4-FFF2-40B4-BE49-F238E27FC236}">
                <a16:creationId xmlns:a16="http://schemas.microsoft.com/office/drawing/2014/main" id="{00E90025-4D92-C840-A485-E8CAB2694940}"/>
              </a:ext>
            </a:extLst>
          </p:cNvPr>
          <p:cNvPicPr>
            <a:picLocks noChangeAspect="1"/>
          </p:cNvPicPr>
          <p:nvPr/>
        </p:nvPicPr>
        <p:blipFill>
          <a:blip r:embed="rId2"/>
          <a:stretch>
            <a:fillRect/>
          </a:stretch>
        </p:blipFill>
        <p:spPr>
          <a:xfrm>
            <a:off x="5291328" y="3952218"/>
            <a:ext cx="1878330" cy="2796053"/>
          </a:xfrm>
          <a:prstGeom prst="rect">
            <a:avLst/>
          </a:prstGeom>
        </p:spPr>
      </p:pic>
    </p:spTree>
    <p:extLst>
      <p:ext uri="{BB962C8B-B14F-4D97-AF65-F5344CB8AC3E}">
        <p14:creationId xmlns:p14="http://schemas.microsoft.com/office/powerpoint/2010/main" val="1794208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14EEE7A-D211-A344-AED4-372A145741C0}"/>
              </a:ext>
            </a:extLst>
          </p:cNvPr>
          <p:cNvPicPr>
            <a:picLocks noGrp="1" noChangeAspect="1"/>
          </p:cNvPicPr>
          <p:nvPr>
            <p:ph idx="1"/>
          </p:nvPr>
        </p:nvPicPr>
        <p:blipFill>
          <a:blip r:embed="rId2"/>
          <a:stretch>
            <a:fillRect/>
          </a:stretch>
        </p:blipFill>
        <p:spPr>
          <a:xfrm>
            <a:off x="1206500" y="-135912"/>
            <a:ext cx="10668000" cy="6547468"/>
          </a:xfrm>
        </p:spPr>
      </p:pic>
      <p:sp>
        <p:nvSpPr>
          <p:cNvPr id="4" name="Slide Number Placeholder 3">
            <a:extLst>
              <a:ext uri="{FF2B5EF4-FFF2-40B4-BE49-F238E27FC236}">
                <a16:creationId xmlns:a16="http://schemas.microsoft.com/office/drawing/2014/main" id="{8CC95F7D-B2B9-3343-BAAE-2AF4D709D5BB}"/>
              </a:ext>
            </a:extLst>
          </p:cNvPr>
          <p:cNvSpPr>
            <a:spLocks noGrp="1"/>
          </p:cNvSpPr>
          <p:nvPr>
            <p:ph type="sldNum" sz="quarter" idx="12"/>
          </p:nvPr>
        </p:nvSpPr>
        <p:spPr>
          <a:xfrm>
            <a:off x="8707966" y="6356350"/>
            <a:ext cx="2645833" cy="365125"/>
          </a:xfrm>
        </p:spPr>
        <p:txBody>
          <a:bodyPr/>
          <a:lstStyle/>
          <a:p>
            <a:fld id="{EA559EA6-8532-1747-B43C-F90FCA9384D0}" type="slidenum">
              <a:rPr lang="en-US" smtClean="0"/>
              <a:t>52</a:t>
            </a:fld>
            <a:endParaRPr lang="en-US"/>
          </a:p>
        </p:txBody>
      </p:sp>
      <p:sp>
        <p:nvSpPr>
          <p:cNvPr id="7" name="Rectangle 6">
            <a:extLst>
              <a:ext uri="{FF2B5EF4-FFF2-40B4-BE49-F238E27FC236}">
                <a16:creationId xmlns:a16="http://schemas.microsoft.com/office/drawing/2014/main" id="{55636829-21F7-6044-8DD8-A8014687B420}"/>
              </a:ext>
            </a:extLst>
          </p:cNvPr>
          <p:cNvSpPr/>
          <p:nvPr/>
        </p:nvSpPr>
        <p:spPr>
          <a:xfrm>
            <a:off x="881022" y="136524"/>
            <a:ext cx="1163677" cy="672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8CA98A-69C3-6549-940D-B44FA0123E89}"/>
              </a:ext>
            </a:extLst>
          </p:cNvPr>
          <p:cNvSpPr/>
          <p:nvPr/>
        </p:nvSpPr>
        <p:spPr>
          <a:xfrm>
            <a:off x="723900" y="-445831"/>
            <a:ext cx="10756900" cy="1605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an example of “multicriteria decision making”</a:t>
            </a:r>
          </a:p>
        </p:txBody>
      </p:sp>
      <p:sp>
        <p:nvSpPr>
          <p:cNvPr id="9" name="Rectangle 8">
            <a:extLst>
              <a:ext uri="{FF2B5EF4-FFF2-40B4-BE49-F238E27FC236}">
                <a16:creationId xmlns:a16="http://schemas.microsoft.com/office/drawing/2014/main" id="{1014E9F7-135B-FF49-815B-C5F43A5F69A3}"/>
              </a:ext>
            </a:extLst>
          </p:cNvPr>
          <p:cNvSpPr/>
          <p:nvPr/>
        </p:nvSpPr>
        <p:spPr>
          <a:xfrm rot="10800000">
            <a:off x="10566401" y="-114300"/>
            <a:ext cx="1163677"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F86E5C-3067-604B-989B-E41CB63175C5}"/>
              </a:ext>
            </a:extLst>
          </p:cNvPr>
          <p:cNvSpPr/>
          <p:nvPr/>
        </p:nvSpPr>
        <p:spPr>
          <a:xfrm rot="10800000">
            <a:off x="1915950" y="5882660"/>
            <a:ext cx="8650449" cy="2254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72C469C-C690-E441-8F6B-0E300615FBCE}"/>
              </a:ext>
            </a:extLst>
          </p:cNvPr>
          <p:cNvSpPr txBox="1"/>
          <p:nvPr/>
        </p:nvSpPr>
        <p:spPr>
          <a:xfrm>
            <a:off x="2405515" y="6033183"/>
            <a:ext cx="6907570" cy="646331"/>
          </a:xfrm>
          <a:prstGeom prst="rect">
            <a:avLst/>
          </a:prstGeom>
          <a:noFill/>
        </p:spPr>
        <p:txBody>
          <a:bodyPr wrap="square" rtlCol="0">
            <a:spAutoFit/>
          </a:bodyPr>
          <a:lstStyle/>
          <a:p>
            <a:r>
              <a:rPr lang="en-US" dirty="0"/>
              <a:t>Comment: Please note; the most expensive phone did not rate the highest.</a:t>
            </a:r>
          </a:p>
        </p:txBody>
      </p:sp>
    </p:spTree>
    <p:extLst>
      <p:ext uri="{BB962C8B-B14F-4D97-AF65-F5344CB8AC3E}">
        <p14:creationId xmlns:p14="http://schemas.microsoft.com/office/powerpoint/2010/main" val="3421481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D8A0-C7CE-5241-8807-BF4BE8383DF1}"/>
              </a:ext>
            </a:extLst>
          </p:cNvPr>
          <p:cNvSpPr>
            <a:spLocks noGrp="1"/>
          </p:cNvSpPr>
          <p:nvPr>
            <p:ph type="title"/>
          </p:nvPr>
        </p:nvSpPr>
        <p:spPr>
          <a:xfrm>
            <a:off x="679174" y="2419212"/>
            <a:ext cx="10515600" cy="1325563"/>
          </a:xfrm>
        </p:spPr>
        <p:txBody>
          <a:bodyPr/>
          <a:lstStyle/>
          <a:p>
            <a:r>
              <a:rPr lang="en-US" dirty="0"/>
              <a:t>4.7 Close project of phase (p 121)</a:t>
            </a:r>
          </a:p>
        </p:txBody>
      </p:sp>
      <p:sp>
        <p:nvSpPr>
          <p:cNvPr id="4" name="Slide Number Placeholder 3">
            <a:extLst>
              <a:ext uri="{FF2B5EF4-FFF2-40B4-BE49-F238E27FC236}">
                <a16:creationId xmlns:a16="http://schemas.microsoft.com/office/drawing/2014/main" id="{85996D89-8FD1-594D-9B63-50D58D20CBF5}"/>
              </a:ext>
            </a:extLst>
          </p:cNvPr>
          <p:cNvSpPr>
            <a:spLocks noGrp="1"/>
          </p:cNvSpPr>
          <p:nvPr>
            <p:ph type="sldNum" sz="quarter" idx="12"/>
          </p:nvPr>
        </p:nvSpPr>
        <p:spPr/>
        <p:txBody>
          <a:bodyPr/>
          <a:lstStyle/>
          <a:p>
            <a:fld id="{EA559EA6-8532-1747-B43C-F90FCA9384D0}" type="slidenum">
              <a:rPr lang="en-US" smtClean="0"/>
              <a:t>53</a:t>
            </a:fld>
            <a:endParaRPr lang="en-US"/>
          </a:p>
        </p:txBody>
      </p:sp>
      <p:sp>
        <p:nvSpPr>
          <p:cNvPr id="5" name="Rectangle 4">
            <a:extLst>
              <a:ext uri="{FF2B5EF4-FFF2-40B4-BE49-F238E27FC236}">
                <a16:creationId xmlns:a16="http://schemas.microsoft.com/office/drawing/2014/main" id="{3ABB579D-51F6-9644-9BDC-24C3BDB052F0}"/>
              </a:ext>
            </a:extLst>
          </p:cNvPr>
          <p:cNvSpPr/>
          <p:nvPr/>
        </p:nvSpPr>
        <p:spPr>
          <a:xfrm>
            <a:off x="178676" y="136634"/>
            <a:ext cx="11908221" cy="6584841"/>
          </a:xfrm>
          <a:prstGeom prst="rect">
            <a:avLst/>
          </a:prstGeom>
          <a:noFill/>
          <a:ln w="190500">
            <a:solidFill>
              <a:srgbClr val="FB1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45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C9D5-1DEF-E64E-9613-FDF069E0E6DC}"/>
              </a:ext>
            </a:extLst>
          </p:cNvPr>
          <p:cNvSpPr>
            <a:spLocks noGrp="1"/>
          </p:cNvSpPr>
          <p:nvPr>
            <p:ph type="title"/>
          </p:nvPr>
        </p:nvSpPr>
        <p:spPr/>
        <p:txBody>
          <a:bodyPr/>
          <a:lstStyle/>
          <a:p>
            <a:r>
              <a:rPr lang="en-US" dirty="0"/>
              <a:t>Comment from instructor(BV)</a:t>
            </a:r>
          </a:p>
        </p:txBody>
      </p:sp>
      <p:sp>
        <p:nvSpPr>
          <p:cNvPr id="3" name="Content Placeholder 2">
            <a:extLst>
              <a:ext uri="{FF2B5EF4-FFF2-40B4-BE49-F238E27FC236}">
                <a16:creationId xmlns:a16="http://schemas.microsoft.com/office/drawing/2014/main" id="{7EA1B2F7-2269-9F45-A88A-7D3E40724F5E}"/>
              </a:ext>
            </a:extLst>
          </p:cNvPr>
          <p:cNvSpPr>
            <a:spLocks noGrp="1"/>
          </p:cNvSpPr>
          <p:nvPr>
            <p:ph idx="1"/>
          </p:nvPr>
        </p:nvSpPr>
        <p:spPr/>
        <p:txBody>
          <a:bodyPr/>
          <a:lstStyle/>
          <a:p>
            <a:r>
              <a:rPr lang="en-US" dirty="0"/>
              <a:t>This is boring and tedious</a:t>
            </a:r>
          </a:p>
          <a:p>
            <a:r>
              <a:rPr lang="en-US" dirty="0"/>
              <a:t>But, it can save you a lot of time and money years down the line if you do it right</a:t>
            </a:r>
          </a:p>
          <a:p>
            <a:pPr marL="0" indent="0">
              <a:buNone/>
            </a:pPr>
            <a:endParaRPr lang="en-US" dirty="0"/>
          </a:p>
        </p:txBody>
      </p:sp>
      <p:sp>
        <p:nvSpPr>
          <p:cNvPr id="4" name="Slide Number Placeholder 3">
            <a:extLst>
              <a:ext uri="{FF2B5EF4-FFF2-40B4-BE49-F238E27FC236}">
                <a16:creationId xmlns:a16="http://schemas.microsoft.com/office/drawing/2014/main" id="{6C78B93F-F177-8D4C-94EF-938C894DE9FC}"/>
              </a:ext>
            </a:extLst>
          </p:cNvPr>
          <p:cNvSpPr>
            <a:spLocks noGrp="1"/>
          </p:cNvSpPr>
          <p:nvPr>
            <p:ph type="sldNum" sz="quarter" idx="12"/>
          </p:nvPr>
        </p:nvSpPr>
        <p:spPr/>
        <p:txBody>
          <a:bodyPr/>
          <a:lstStyle/>
          <a:p>
            <a:fld id="{EA559EA6-8532-1747-B43C-F90FCA9384D0}" type="slidenum">
              <a:rPr lang="en-US" smtClean="0"/>
              <a:t>54</a:t>
            </a:fld>
            <a:endParaRPr lang="en-US"/>
          </a:p>
        </p:txBody>
      </p:sp>
    </p:spTree>
    <p:extLst>
      <p:ext uri="{BB962C8B-B14F-4D97-AF65-F5344CB8AC3E}">
        <p14:creationId xmlns:p14="http://schemas.microsoft.com/office/powerpoint/2010/main" val="455176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1E1-3841-3C43-8B67-CC46FEFC7A3B}"/>
              </a:ext>
            </a:extLst>
          </p:cNvPr>
          <p:cNvSpPr>
            <a:spLocks noGrp="1"/>
          </p:cNvSpPr>
          <p:nvPr>
            <p:ph type="title"/>
          </p:nvPr>
        </p:nvSpPr>
        <p:spPr/>
        <p:txBody>
          <a:bodyPr/>
          <a:lstStyle/>
          <a:p>
            <a:r>
              <a:rPr lang="en-US" dirty="0"/>
              <a:t>Close project or phase… (p. 121)</a:t>
            </a:r>
          </a:p>
        </p:txBody>
      </p:sp>
      <p:sp>
        <p:nvSpPr>
          <p:cNvPr id="3" name="Content Placeholder 2">
            <a:extLst>
              <a:ext uri="{FF2B5EF4-FFF2-40B4-BE49-F238E27FC236}">
                <a16:creationId xmlns:a16="http://schemas.microsoft.com/office/drawing/2014/main" id="{68B8853F-9445-F948-A03F-6F449850D7BE}"/>
              </a:ext>
            </a:extLst>
          </p:cNvPr>
          <p:cNvSpPr>
            <a:spLocks noGrp="1"/>
          </p:cNvSpPr>
          <p:nvPr>
            <p:ph idx="1"/>
          </p:nvPr>
        </p:nvSpPr>
        <p:spPr/>
        <p:txBody>
          <a:bodyPr/>
          <a:lstStyle/>
          <a:p>
            <a:pPr marL="0" indent="0">
              <a:buNone/>
            </a:pPr>
            <a:r>
              <a:rPr lang="en-US" dirty="0"/>
              <a:t>“…is the process of finalizing all activities for the project, phase, or contract. ”</a:t>
            </a:r>
          </a:p>
          <a:p>
            <a:pPr marL="0" indent="0">
              <a:buNone/>
            </a:pPr>
            <a:endParaRPr lang="en-US" dirty="0"/>
          </a:p>
          <a:p>
            <a:pPr marL="0" indent="0">
              <a:buNone/>
            </a:pPr>
            <a:r>
              <a:rPr lang="en-US" dirty="0"/>
              <a:t>Value: “project and phase information is archived, and the planned work is completed, and the organizational team resources are released to pursue (other projects).”</a:t>
            </a:r>
          </a:p>
        </p:txBody>
      </p:sp>
      <p:sp>
        <p:nvSpPr>
          <p:cNvPr id="4" name="Slide Number Placeholder 3">
            <a:extLst>
              <a:ext uri="{FF2B5EF4-FFF2-40B4-BE49-F238E27FC236}">
                <a16:creationId xmlns:a16="http://schemas.microsoft.com/office/drawing/2014/main" id="{4B6FCD25-5D4E-0E4C-969E-B28F0C62DDB0}"/>
              </a:ext>
            </a:extLst>
          </p:cNvPr>
          <p:cNvSpPr>
            <a:spLocks noGrp="1"/>
          </p:cNvSpPr>
          <p:nvPr>
            <p:ph type="sldNum" sz="quarter" idx="12"/>
          </p:nvPr>
        </p:nvSpPr>
        <p:spPr/>
        <p:txBody>
          <a:bodyPr/>
          <a:lstStyle/>
          <a:p>
            <a:fld id="{EA559EA6-8532-1747-B43C-F90FCA9384D0}" type="slidenum">
              <a:rPr lang="en-US" smtClean="0"/>
              <a:t>55</a:t>
            </a:fld>
            <a:endParaRPr lang="en-US"/>
          </a:p>
        </p:txBody>
      </p:sp>
      <p:pic>
        <p:nvPicPr>
          <p:cNvPr id="5" name="Picture 4">
            <a:extLst>
              <a:ext uri="{FF2B5EF4-FFF2-40B4-BE49-F238E27FC236}">
                <a16:creationId xmlns:a16="http://schemas.microsoft.com/office/drawing/2014/main" id="{F79D327B-C923-204A-8EC1-C530F55497F1}"/>
              </a:ext>
            </a:extLst>
          </p:cNvPr>
          <p:cNvPicPr>
            <a:picLocks noChangeAspect="1"/>
          </p:cNvPicPr>
          <p:nvPr/>
        </p:nvPicPr>
        <p:blipFill>
          <a:blip r:embed="rId2"/>
          <a:stretch>
            <a:fillRect/>
          </a:stretch>
        </p:blipFill>
        <p:spPr>
          <a:xfrm>
            <a:off x="4730496" y="4627197"/>
            <a:ext cx="3331464" cy="2230803"/>
          </a:xfrm>
          <a:prstGeom prst="rect">
            <a:avLst/>
          </a:prstGeom>
        </p:spPr>
      </p:pic>
    </p:spTree>
    <p:extLst>
      <p:ext uri="{BB962C8B-B14F-4D97-AF65-F5344CB8AC3E}">
        <p14:creationId xmlns:p14="http://schemas.microsoft.com/office/powerpoint/2010/main" val="2206055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1B3F-7B7C-3A46-A032-226DEB63B317}"/>
              </a:ext>
            </a:extLst>
          </p:cNvPr>
          <p:cNvSpPr>
            <a:spLocks noGrp="1"/>
          </p:cNvSpPr>
          <p:nvPr>
            <p:ph type="title"/>
          </p:nvPr>
        </p:nvSpPr>
        <p:spPr/>
        <p:txBody>
          <a:bodyPr/>
          <a:lstStyle/>
          <a:p>
            <a:r>
              <a:rPr lang="en-US" dirty="0"/>
              <a:t>Important (p. 123)</a:t>
            </a:r>
          </a:p>
        </p:txBody>
      </p:sp>
      <p:sp>
        <p:nvSpPr>
          <p:cNvPr id="3" name="Content Placeholder 2">
            <a:extLst>
              <a:ext uri="{FF2B5EF4-FFF2-40B4-BE49-F238E27FC236}">
                <a16:creationId xmlns:a16="http://schemas.microsoft.com/office/drawing/2014/main" id="{2753CB4C-EE8F-FF48-B12F-3CBF3D439FD1}"/>
              </a:ext>
            </a:extLst>
          </p:cNvPr>
          <p:cNvSpPr>
            <a:spLocks noGrp="1"/>
          </p:cNvSpPr>
          <p:nvPr>
            <p:ph idx="1"/>
          </p:nvPr>
        </p:nvSpPr>
        <p:spPr/>
        <p:txBody>
          <a:bodyPr>
            <a:normAutofit/>
          </a:bodyPr>
          <a:lstStyle/>
          <a:p>
            <a:r>
              <a:rPr lang="en-US" dirty="0"/>
              <a:t>All documents should be up-to-date with all issues resolved</a:t>
            </a:r>
          </a:p>
          <a:p>
            <a:r>
              <a:rPr lang="en-US" dirty="0"/>
              <a:t>Formal acceptance (especially lean waivers)</a:t>
            </a:r>
          </a:p>
          <a:p>
            <a:r>
              <a:rPr lang="en-US" dirty="0"/>
              <a:t>All costs are to be charged to the project</a:t>
            </a:r>
          </a:p>
          <a:p>
            <a:r>
              <a:rPr lang="en-US" dirty="0"/>
              <a:t>Close project accounts</a:t>
            </a:r>
          </a:p>
          <a:p>
            <a:r>
              <a:rPr lang="en-US" dirty="0"/>
              <a:t>Re-assign personnel</a:t>
            </a:r>
          </a:p>
          <a:p>
            <a:r>
              <a:rPr lang="en-US" dirty="0"/>
              <a:t>Deal with excess material and scrap</a:t>
            </a:r>
          </a:p>
          <a:p>
            <a:r>
              <a:rPr lang="en-US" dirty="0"/>
              <a:t>Clean up any environmental mess (</a:t>
            </a:r>
            <a:r>
              <a:rPr lang="en-US" dirty="0" err="1"/>
              <a:t>bv</a:t>
            </a:r>
            <a:r>
              <a:rPr lang="en-US" dirty="0"/>
              <a:t>)</a:t>
            </a:r>
          </a:p>
          <a:p>
            <a:r>
              <a:rPr lang="en-US" dirty="0"/>
              <a:t>Relocate project facilities, equipment, and </a:t>
            </a:r>
            <a:r>
              <a:rPr lang="en-US"/>
              <a:t>other resources</a:t>
            </a:r>
            <a:endParaRPr lang="en-US" dirty="0"/>
          </a:p>
        </p:txBody>
      </p:sp>
      <p:sp>
        <p:nvSpPr>
          <p:cNvPr id="4" name="Slide Number Placeholder 3">
            <a:extLst>
              <a:ext uri="{FF2B5EF4-FFF2-40B4-BE49-F238E27FC236}">
                <a16:creationId xmlns:a16="http://schemas.microsoft.com/office/drawing/2014/main" id="{5BB677BC-0D11-494B-8DD8-1E49DAC15D9A}"/>
              </a:ext>
            </a:extLst>
          </p:cNvPr>
          <p:cNvSpPr>
            <a:spLocks noGrp="1"/>
          </p:cNvSpPr>
          <p:nvPr>
            <p:ph type="sldNum" sz="quarter" idx="12"/>
          </p:nvPr>
        </p:nvSpPr>
        <p:spPr/>
        <p:txBody>
          <a:bodyPr/>
          <a:lstStyle/>
          <a:p>
            <a:fld id="{EA559EA6-8532-1747-B43C-F90FCA9384D0}" type="slidenum">
              <a:rPr lang="en-US" smtClean="0"/>
              <a:t>56</a:t>
            </a:fld>
            <a:endParaRPr lang="en-US"/>
          </a:p>
        </p:txBody>
      </p:sp>
      <p:pic>
        <p:nvPicPr>
          <p:cNvPr id="5" name="Picture 4">
            <a:extLst>
              <a:ext uri="{FF2B5EF4-FFF2-40B4-BE49-F238E27FC236}">
                <a16:creationId xmlns:a16="http://schemas.microsoft.com/office/drawing/2014/main" id="{E93C7521-C4FE-7A43-AB81-3A1C1898FDB2}"/>
              </a:ext>
            </a:extLst>
          </p:cNvPr>
          <p:cNvPicPr>
            <a:picLocks noChangeAspect="1"/>
          </p:cNvPicPr>
          <p:nvPr/>
        </p:nvPicPr>
        <p:blipFill>
          <a:blip r:embed="rId2"/>
          <a:stretch>
            <a:fillRect/>
          </a:stretch>
        </p:blipFill>
        <p:spPr>
          <a:xfrm>
            <a:off x="7880350" y="2190496"/>
            <a:ext cx="4203700" cy="2794000"/>
          </a:xfrm>
          <a:prstGeom prst="rect">
            <a:avLst/>
          </a:prstGeom>
        </p:spPr>
      </p:pic>
    </p:spTree>
    <p:extLst>
      <p:ext uri="{BB962C8B-B14F-4D97-AF65-F5344CB8AC3E}">
        <p14:creationId xmlns:p14="http://schemas.microsoft.com/office/powerpoint/2010/main" val="3708362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0015-CCD4-354D-9FD8-DFB9C2981AE2}"/>
              </a:ext>
            </a:extLst>
          </p:cNvPr>
          <p:cNvSpPr>
            <a:spLocks noGrp="1"/>
          </p:cNvSpPr>
          <p:nvPr>
            <p:ph type="title"/>
          </p:nvPr>
        </p:nvSpPr>
        <p:spPr/>
        <p:txBody>
          <a:bodyPr/>
          <a:lstStyle/>
          <a:p>
            <a:r>
              <a:rPr lang="en-US" dirty="0"/>
              <a:t>More activities (p 123)</a:t>
            </a:r>
          </a:p>
        </p:txBody>
      </p:sp>
      <p:sp>
        <p:nvSpPr>
          <p:cNvPr id="3" name="Content Placeholder 2">
            <a:extLst>
              <a:ext uri="{FF2B5EF4-FFF2-40B4-BE49-F238E27FC236}">
                <a16:creationId xmlns:a16="http://schemas.microsoft.com/office/drawing/2014/main" id="{BA9C7874-9F90-9946-83A9-1071FB892445}"/>
              </a:ext>
            </a:extLst>
          </p:cNvPr>
          <p:cNvSpPr>
            <a:spLocks noGrp="1"/>
          </p:cNvSpPr>
          <p:nvPr>
            <p:ph idx="1"/>
          </p:nvPr>
        </p:nvSpPr>
        <p:spPr/>
        <p:txBody>
          <a:bodyPr/>
          <a:lstStyle/>
          <a:p>
            <a:r>
              <a:rPr lang="en-US" dirty="0"/>
              <a:t>Confirm formal acceptance of work product (huge!)</a:t>
            </a:r>
          </a:p>
          <a:p>
            <a:r>
              <a:rPr lang="en-US" dirty="0"/>
              <a:t>Update records to indicate final results</a:t>
            </a:r>
          </a:p>
          <a:p>
            <a:r>
              <a:rPr lang="en-US" dirty="0"/>
              <a:t>Archive project information (very hard to do - </a:t>
            </a:r>
            <a:r>
              <a:rPr lang="en-US" dirty="0" err="1"/>
              <a:t>bv</a:t>
            </a:r>
            <a:r>
              <a:rPr lang="en-US" dirty="0"/>
              <a:t>)</a:t>
            </a:r>
          </a:p>
          <a:p>
            <a:endParaRPr lang="en-US" dirty="0"/>
          </a:p>
        </p:txBody>
      </p:sp>
      <p:sp>
        <p:nvSpPr>
          <p:cNvPr id="4" name="Slide Number Placeholder 3">
            <a:extLst>
              <a:ext uri="{FF2B5EF4-FFF2-40B4-BE49-F238E27FC236}">
                <a16:creationId xmlns:a16="http://schemas.microsoft.com/office/drawing/2014/main" id="{CE164726-DA22-D942-B962-126B2C4FB30F}"/>
              </a:ext>
            </a:extLst>
          </p:cNvPr>
          <p:cNvSpPr>
            <a:spLocks noGrp="1"/>
          </p:cNvSpPr>
          <p:nvPr>
            <p:ph type="sldNum" sz="quarter" idx="12"/>
          </p:nvPr>
        </p:nvSpPr>
        <p:spPr/>
        <p:txBody>
          <a:bodyPr/>
          <a:lstStyle/>
          <a:p>
            <a:fld id="{EA559EA6-8532-1747-B43C-F90FCA9384D0}" type="slidenum">
              <a:rPr lang="en-US" smtClean="0"/>
              <a:t>57</a:t>
            </a:fld>
            <a:endParaRPr lang="en-US"/>
          </a:p>
        </p:txBody>
      </p:sp>
      <p:pic>
        <p:nvPicPr>
          <p:cNvPr id="6" name="Picture 5">
            <a:extLst>
              <a:ext uri="{FF2B5EF4-FFF2-40B4-BE49-F238E27FC236}">
                <a16:creationId xmlns:a16="http://schemas.microsoft.com/office/drawing/2014/main" id="{20CD868D-5821-654C-9E8E-B25CD0B89EB7}"/>
              </a:ext>
            </a:extLst>
          </p:cNvPr>
          <p:cNvPicPr>
            <a:picLocks noChangeAspect="1"/>
          </p:cNvPicPr>
          <p:nvPr/>
        </p:nvPicPr>
        <p:blipFill>
          <a:blip r:embed="rId2"/>
          <a:stretch>
            <a:fillRect/>
          </a:stretch>
        </p:blipFill>
        <p:spPr>
          <a:xfrm>
            <a:off x="5060696" y="4001294"/>
            <a:ext cx="4216400" cy="2755900"/>
          </a:xfrm>
          <a:prstGeom prst="rect">
            <a:avLst/>
          </a:prstGeom>
        </p:spPr>
      </p:pic>
    </p:spTree>
    <p:extLst>
      <p:ext uri="{BB962C8B-B14F-4D97-AF65-F5344CB8AC3E}">
        <p14:creationId xmlns:p14="http://schemas.microsoft.com/office/powerpoint/2010/main" val="4183031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FCC1-62BA-8944-9478-2F2720B2EF31}"/>
              </a:ext>
            </a:extLst>
          </p:cNvPr>
          <p:cNvSpPr>
            <a:spLocks noGrp="1"/>
          </p:cNvSpPr>
          <p:nvPr>
            <p:ph type="title"/>
          </p:nvPr>
        </p:nvSpPr>
        <p:spPr>
          <a:xfrm>
            <a:off x="4724400" y="2981325"/>
            <a:ext cx="10515600" cy="1325563"/>
          </a:xfrm>
        </p:spPr>
        <p:txBody>
          <a:bodyPr/>
          <a:lstStyle/>
          <a:p>
            <a:r>
              <a:rPr lang="en-US" dirty="0"/>
              <a:t>Done</a:t>
            </a:r>
          </a:p>
        </p:txBody>
      </p:sp>
      <p:sp>
        <p:nvSpPr>
          <p:cNvPr id="3" name="Content Placeholder 2">
            <a:extLst>
              <a:ext uri="{FF2B5EF4-FFF2-40B4-BE49-F238E27FC236}">
                <a16:creationId xmlns:a16="http://schemas.microsoft.com/office/drawing/2014/main" id="{35D902FF-6552-FA44-ACFC-83877652C03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A6A58B-DB1E-A240-A0C1-3900D6B66A7E}"/>
              </a:ext>
            </a:extLst>
          </p:cNvPr>
          <p:cNvSpPr>
            <a:spLocks noGrp="1"/>
          </p:cNvSpPr>
          <p:nvPr>
            <p:ph type="sldNum" sz="quarter" idx="12"/>
          </p:nvPr>
        </p:nvSpPr>
        <p:spPr/>
        <p:txBody>
          <a:bodyPr/>
          <a:lstStyle/>
          <a:p>
            <a:fld id="{EA559EA6-8532-1747-B43C-F90FCA9384D0}" type="slidenum">
              <a:rPr lang="en-US" smtClean="0"/>
              <a:t>58</a:t>
            </a:fld>
            <a:endParaRPr lang="en-US"/>
          </a:p>
        </p:txBody>
      </p:sp>
      <p:sp>
        <p:nvSpPr>
          <p:cNvPr id="5" name="Rectangle 4">
            <a:extLst>
              <a:ext uri="{FF2B5EF4-FFF2-40B4-BE49-F238E27FC236}">
                <a16:creationId xmlns:a16="http://schemas.microsoft.com/office/drawing/2014/main" id="{355B3FE2-8DD7-3944-B897-4362BA7445EB}"/>
              </a:ext>
            </a:extLst>
          </p:cNvPr>
          <p:cNvSpPr/>
          <p:nvPr/>
        </p:nvSpPr>
        <p:spPr>
          <a:xfrm>
            <a:off x="178676" y="136634"/>
            <a:ext cx="11908221" cy="6584841"/>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3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675F-2C20-3148-ADC0-15CC60F94089}"/>
              </a:ext>
            </a:extLst>
          </p:cNvPr>
          <p:cNvSpPr>
            <a:spLocks noGrp="1"/>
          </p:cNvSpPr>
          <p:nvPr>
            <p:ph type="title"/>
          </p:nvPr>
        </p:nvSpPr>
        <p:spPr/>
        <p:txBody>
          <a:bodyPr/>
          <a:lstStyle/>
          <a:p>
            <a:r>
              <a:rPr lang="en-US" dirty="0"/>
              <a:t>Emergent Changes(p. 73)</a:t>
            </a:r>
          </a:p>
        </p:txBody>
      </p:sp>
      <p:sp>
        <p:nvSpPr>
          <p:cNvPr id="3" name="Content Placeholder 2">
            <a:extLst>
              <a:ext uri="{FF2B5EF4-FFF2-40B4-BE49-F238E27FC236}">
                <a16:creationId xmlns:a16="http://schemas.microsoft.com/office/drawing/2014/main" id="{14C62F42-27A8-B743-9012-E3F03A905765}"/>
              </a:ext>
            </a:extLst>
          </p:cNvPr>
          <p:cNvSpPr>
            <a:spLocks noGrp="1"/>
          </p:cNvSpPr>
          <p:nvPr>
            <p:ph idx="1"/>
          </p:nvPr>
        </p:nvSpPr>
        <p:spPr/>
        <p:txBody>
          <a:bodyPr/>
          <a:lstStyle/>
          <a:p>
            <a:r>
              <a:rPr lang="en-US" dirty="0"/>
              <a:t>Automated tools (MS Project, Jira, etc.)</a:t>
            </a:r>
          </a:p>
          <a:p>
            <a:r>
              <a:rPr lang="en-US" dirty="0"/>
              <a:t>Expanding roles of the PM</a:t>
            </a:r>
          </a:p>
          <a:p>
            <a:r>
              <a:rPr lang="en-US" dirty="0"/>
              <a:t>Agile + PM = Hybrid</a:t>
            </a:r>
          </a:p>
        </p:txBody>
      </p:sp>
      <p:sp>
        <p:nvSpPr>
          <p:cNvPr id="4" name="Slide Number Placeholder 3">
            <a:extLst>
              <a:ext uri="{FF2B5EF4-FFF2-40B4-BE49-F238E27FC236}">
                <a16:creationId xmlns:a16="http://schemas.microsoft.com/office/drawing/2014/main" id="{90646911-B9B3-2445-8DE3-EB602A1B9506}"/>
              </a:ext>
            </a:extLst>
          </p:cNvPr>
          <p:cNvSpPr>
            <a:spLocks noGrp="1"/>
          </p:cNvSpPr>
          <p:nvPr>
            <p:ph type="sldNum" sz="quarter" idx="12"/>
          </p:nvPr>
        </p:nvSpPr>
        <p:spPr/>
        <p:txBody>
          <a:bodyPr/>
          <a:lstStyle/>
          <a:p>
            <a:fld id="{EA559EA6-8532-1747-B43C-F90FCA9384D0}" type="slidenum">
              <a:rPr lang="en-US" smtClean="0"/>
              <a:t>6</a:t>
            </a:fld>
            <a:endParaRPr lang="en-US"/>
          </a:p>
        </p:txBody>
      </p:sp>
    </p:spTree>
    <p:extLst>
      <p:ext uri="{BB962C8B-B14F-4D97-AF65-F5344CB8AC3E}">
        <p14:creationId xmlns:p14="http://schemas.microsoft.com/office/powerpoint/2010/main" val="1527948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56AE01-3B1B-B843-AF95-47247663F14F}"/>
              </a:ext>
            </a:extLst>
          </p:cNvPr>
          <p:cNvSpPr>
            <a:spLocks noGrp="1"/>
          </p:cNvSpPr>
          <p:nvPr>
            <p:ph idx="1"/>
          </p:nvPr>
        </p:nvSpPr>
        <p:spPr>
          <a:xfrm>
            <a:off x="3352800" y="2740025"/>
            <a:ext cx="10515600" cy="4351338"/>
          </a:xfrm>
        </p:spPr>
        <p:txBody>
          <a:bodyPr/>
          <a:lstStyle/>
          <a:p>
            <a:pPr marL="0" indent="0">
              <a:buNone/>
            </a:pPr>
            <a:r>
              <a:rPr lang="en-US" dirty="0"/>
              <a:t>4.1 Develop Project Charter</a:t>
            </a:r>
          </a:p>
        </p:txBody>
      </p:sp>
      <p:sp>
        <p:nvSpPr>
          <p:cNvPr id="4" name="Slide Number Placeholder 3">
            <a:extLst>
              <a:ext uri="{FF2B5EF4-FFF2-40B4-BE49-F238E27FC236}">
                <a16:creationId xmlns:a16="http://schemas.microsoft.com/office/drawing/2014/main" id="{86A73D12-678A-CC40-A067-0DDBF8103CA3}"/>
              </a:ext>
            </a:extLst>
          </p:cNvPr>
          <p:cNvSpPr>
            <a:spLocks noGrp="1"/>
          </p:cNvSpPr>
          <p:nvPr>
            <p:ph type="sldNum" sz="quarter" idx="12"/>
          </p:nvPr>
        </p:nvSpPr>
        <p:spPr/>
        <p:txBody>
          <a:bodyPr/>
          <a:lstStyle/>
          <a:p>
            <a:fld id="{EA559EA6-8532-1747-B43C-F90FCA9384D0}" type="slidenum">
              <a:rPr lang="en-US" smtClean="0"/>
              <a:t>7</a:t>
            </a:fld>
            <a:endParaRPr lang="en-US"/>
          </a:p>
        </p:txBody>
      </p:sp>
      <p:sp>
        <p:nvSpPr>
          <p:cNvPr id="5" name="Rectangle 4">
            <a:extLst>
              <a:ext uri="{FF2B5EF4-FFF2-40B4-BE49-F238E27FC236}">
                <a16:creationId xmlns:a16="http://schemas.microsoft.com/office/drawing/2014/main" id="{BFAA5581-75E6-F047-A459-D275CA1177CC}"/>
              </a:ext>
            </a:extLst>
          </p:cNvPr>
          <p:cNvSpPr/>
          <p:nvPr/>
        </p:nvSpPr>
        <p:spPr>
          <a:xfrm>
            <a:off x="178676" y="136634"/>
            <a:ext cx="11908221" cy="6584841"/>
          </a:xfrm>
          <a:prstGeom prst="rect">
            <a:avLst/>
          </a:prstGeom>
          <a:no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995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9FAB-016C-524F-A0FE-9625CDAE4C42}"/>
              </a:ext>
            </a:extLst>
          </p:cNvPr>
          <p:cNvSpPr>
            <a:spLocks noGrp="1"/>
          </p:cNvSpPr>
          <p:nvPr>
            <p:ph type="title"/>
          </p:nvPr>
        </p:nvSpPr>
        <p:spPr/>
        <p:txBody>
          <a:bodyPr/>
          <a:lstStyle/>
          <a:p>
            <a:r>
              <a:rPr lang="en-US" dirty="0"/>
              <a:t>Develop Project Charter (p. 75)</a:t>
            </a:r>
          </a:p>
        </p:txBody>
      </p:sp>
      <p:sp>
        <p:nvSpPr>
          <p:cNvPr id="3" name="Content Placeholder 2">
            <a:extLst>
              <a:ext uri="{FF2B5EF4-FFF2-40B4-BE49-F238E27FC236}">
                <a16:creationId xmlns:a16="http://schemas.microsoft.com/office/drawing/2014/main" id="{BADE5BAC-EC0F-9D44-BB49-E5B0FF770F19}"/>
              </a:ext>
            </a:extLst>
          </p:cNvPr>
          <p:cNvSpPr>
            <a:spLocks noGrp="1"/>
          </p:cNvSpPr>
          <p:nvPr>
            <p:ph idx="1"/>
          </p:nvPr>
        </p:nvSpPr>
        <p:spPr/>
        <p:txBody>
          <a:bodyPr/>
          <a:lstStyle/>
          <a:p>
            <a:pPr marL="0" indent="0">
              <a:buNone/>
            </a:pPr>
            <a:r>
              <a:rPr lang="en-US" dirty="0"/>
              <a:t>“…the process of developing a document that formally authorizes the existence of a project and provides the project manager with the authority to apply organization resources to project activities.”</a:t>
            </a:r>
          </a:p>
          <a:p>
            <a:pPr marL="0" indent="0">
              <a:buNone/>
            </a:pPr>
            <a:endParaRPr lang="en-US" dirty="0"/>
          </a:p>
          <a:p>
            <a:pPr marL="0" indent="0">
              <a:buNone/>
            </a:pPr>
            <a:r>
              <a:rPr lang="en-US" i="1" dirty="0"/>
              <a:t>Usually internally initiated, and written by the PM (BV)</a:t>
            </a:r>
          </a:p>
        </p:txBody>
      </p:sp>
      <p:sp>
        <p:nvSpPr>
          <p:cNvPr id="4" name="Slide Number Placeholder 3">
            <a:extLst>
              <a:ext uri="{FF2B5EF4-FFF2-40B4-BE49-F238E27FC236}">
                <a16:creationId xmlns:a16="http://schemas.microsoft.com/office/drawing/2014/main" id="{6F940E3A-71D7-7342-BDD2-2EF1FEFC9569}"/>
              </a:ext>
            </a:extLst>
          </p:cNvPr>
          <p:cNvSpPr>
            <a:spLocks noGrp="1"/>
          </p:cNvSpPr>
          <p:nvPr>
            <p:ph type="sldNum" sz="quarter" idx="12"/>
          </p:nvPr>
        </p:nvSpPr>
        <p:spPr/>
        <p:txBody>
          <a:bodyPr/>
          <a:lstStyle/>
          <a:p>
            <a:fld id="{EA559EA6-8532-1747-B43C-F90FCA9384D0}" type="slidenum">
              <a:rPr lang="en-US" smtClean="0"/>
              <a:t>8</a:t>
            </a:fld>
            <a:endParaRPr lang="en-US"/>
          </a:p>
        </p:txBody>
      </p:sp>
    </p:spTree>
    <p:extLst>
      <p:ext uri="{BB962C8B-B14F-4D97-AF65-F5344CB8AC3E}">
        <p14:creationId xmlns:p14="http://schemas.microsoft.com/office/powerpoint/2010/main" val="141573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B530-64EA-0B42-BD54-3424D2299E58}"/>
              </a:ext>
            </a:extLst>
          </p:cNvPr>
          <p:cNvSpPr>
            <a:spLocks noGrp="1"/>
          </p:cNvSpPr>
          <p:nvPr>
            <p:ph type="title"/>
          </p:nvPr>
        </p:nvSpPr>
        <p:spPr/>
        <p:txBody>
          <a:bodyPr/>
          <a:lstStyle/>
          <a:p>
            <a:r>
              <a:rPr lang="en-US" dirty="0"/>
              <a:t>Statement Of Work (</a:t>
            </a:r>
            <a:r>
              <a:rPr lang="en-US" dirty="0" err="1"/>
              <a:t>bv</a:t>
            </a:r>
            <a:r>
              <a:rPr lang="en-US" dirty="0"/>
              <a:t>)</a:t>
            </a:r>
          </a:p>
        </p:txBody>
      </p:sp>
      <p:sp>
        <p:nvSpPr>
          <p:cNvPr id="3" name="Content Placeholder 2">
            <a:extLst>
              <a:ext uri="{FF2B5EF4-FFF2-40B4-BE49-F238E27FC236}">
                <a16:creationId xmlns:a16="http://schemas.microsoft.com/office/drawing/2014/main" id="{45E9E239-F733-924A-8488-A2764199EF0F}"/>
              </a:ext>
            </a:extLst>
          </p:cNvPr>
          <p:cNvSpPr>
            <a:spLocks noGrp="1"/>
          </p:cNvSpPr>
          <p:nvPr>
            <p:ph idx="1"/>
          </p:nvPr>
        </p:nvSpPr>
        <p:spPr/>
        <p:txBody>
          <a:bodyPr/>
          <a:lstStyle/>
          <a:p>
            <a:pPr marL="0" indent="0">
              <a:buNone/>
            </a:pPr>
            <a:r>
              <a:rPr lang="en-US" dirty="0"/>
              <a:t>A contract for going outside the company or organization. (</a:t>
            </a:r>
            <a:r>
              <a:rPr lang="en-US" dirty="0" err="1"/>
              <a:t>bv</a:t>
            </a:r>
            <a:r>
              <a:rPr lang="en-US" dirty="0"/>
              <a:t>)</a:t>
            </a:r>
          </a:p>
        </p:txBody>
      </p:sp>
      <p:sp>
        <p:nvSpPr>
          <p:cNvPr id="4" name="Slide Number Placeholder 3">
            <a:extLst>
              <a:ext uri="{FF2B5EF4-FFF2-40B4-BE49-F238E27FC236}">
                <a16:creationId xmlns:a16="http://schemas.microsoft.com/office/drawing/2014/main" id="{8E3E93A6-1718-EF4A-A66C-C9C0486AE45C}"/>
              </a:ext>
            </a:extLst>
          </p:cNvPr>
          <p:cNvSpPr>
            <a:spLocks noGrp="1"/>
          </p:cNvSpPr>
          <p:nvPr>
            <p:ph type="sldNum" sz="quarter" idx="12"/>
          </p:nvPr>
        </p:nvSpPr>
        <p:spPr/>
        <p:txBody>
          <a:bodyPr/>
          <a:lstStyle/>
          <a:p>
            <a:fld id="{EA559EA6-8532-1747-B43C-F90FCA9384D0}" type="slidenum">
              <a:rPr lang="en-US" smtClean="0"/>
              <a:t>9</a:t>
            </a:fld>
            <a:endParaRPr lang="en-US"/>
          </a:p>
        </p:txBody>
      </p:sp>
    </p:spTree>
    <p:extLst>
      <p:ext uri="{BB962C8B-B14F-4D97-AF65-F5344CB8AC3E}">
        <p14:creationId xmlns:p14="http://schemas.microsoft.com/office/powerpoint/2010/main" val="1789116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14376</TotalTime>
  <Words>2381</Words>
  <Application>Microsoft Office PowerPoint</Application>
  <PresentationFormat>Widescreen</PresentationFormat>
  <Paragraphs>355</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Ch4 PMBOK 6th ED</vt:lpstr>
      <vt:lpstr>Legal Stuff</vt:lpstr>
      <vt:lpstr>Integration Project Management is…</vt:lpstr>
      <vt:lpstr>Main ideas…</vt:lpstr>
      <vt:lpstr>Key concepts (p. 72)</vt:lpstr>
      <vt:lpstr>Emergent Changes(p. 73)</vt:lpstr>
      <vt:lpstr>PowerPoint Presentation</vt:lpstr>
      <vt:lpstr>Develop Project Charter (p. 75)</vt:lpstr>
      <vt:lpstr>Statement Of Work (bv)</vt:lpstr>
      <vt:lpstr>The PM Charter…</vt:lpstr>
      <vt:lpstr>Business Case Main Points (p.77)</vt:lpstr>
      <vt:lpstr>Business Case Considerations (p. 78)</vt:lpstr>
      <vt:lpstr>Agreements (p. 78)</vt:lpstr>
      <vt:lpstr>Data Gathering</vt:lpstr>
      <vt:lpstr>Interpersonal Team Skills </vt:lpstr>
      <vt:lpstr>Develop Project Charter Outputs (p. 81)</vt:lpstr>
      <vt:lpstr>4.2 Develop Project Management Plan (p. 82)</vt:lpstr>
      <vt:lpstr>Friendly Reminder:  The Project Plan identifies how the project is to be: (P.83)</vt:lpstr>
      <vt:lpstr>Project management plan contains…</vt:lpstr>
      <vt:lpstr>Operational Process Assets (p. 84)</vt:lpstr>
      <vt:lpstr>Gather Requirements</vt:lpstr>
      <vt:lpstr>Gather requirements - https://www.youtube.com/watch?v=oOgrRUcLyew 16 min </vt:lpstr>
      <vt:lpstr>Making your team “accountable”</vt:lpstr>
      <vt:lpstr>4.3 Direct and Manage Project Work (p.90) </vt:lpstr>
      <vt:lpstr>Direct and Manage Project Work is the process of….(p. 90)</vt:lpstr>
      <vt:lpstr>The key benefit.. (p.90)</vt:lpstr>
      <vt:lpstr>Involves…</vt:lpstr>
      <vt:lpstr>The Project Manager… (p. 92)</vt:lpstr>
      <vt:lpstr>Project Documents (p. 92)</vt:lpstr>
      <vt:lpstr>More Project Documents (p. 93)</vt:lpstr>
      <vt:lpstr>Deliverables (p. 95)</vt:lpstr>
      <vt:lpstr>Issue Log – You’ll need to use this (p.96)</vt:lpstr>
      <vt:lpstr>Issue vs. Risk(BV)</vt:lpstr>
      <vt:lpstr>Change requests – why? (p. 96)</vt:lpstr>
      <vt:lpstr>4.4 Manage Project Knowledge (p. 98)</vt:lpstr>
      <vt:lpstr>Manage Project Knowledge…(p.98)</vt:lpstr>
      <vt:lpstr>2 Types of Knowledge (p. 100)</vt:lpstr>
      <vt:lpstr>Observations on Tacit Knowledge (bv)</vt:lpstr>
      <vt:lpstr>Methods to Share Knowledge (p. 103)</vt:lpstr>
      <vt:lpstr>Why do I have bad luck with the waterfall Lesson Learned process? (BV)</vt:lpstr>
      <vt:lpstr>4.5 Monitor and Control Project Work (p. 105)</vt:lpstr>
      <vt:lpstr>Monitor and control… (p. 105)</vt:lpstr>
      <vt:lpstr>4.6 Perform Integrated Change Control  (p. 113)</vt:lpstr>
      <vt:lpstr>Perform Integrated Change Control… (p. 113)</vt:lpstr>
      <vt:lpstr>2 failures to react to change, or react fast enough (1 of 2)</vt:lpstr>
      <vt:lpstr>Example 1: What a solid rocket booster looks like under pressure…</vt:lpstr>
      <vt:lpstr>PowerPoint Presentation</vt:lpstr>
      <vt:lpstr>Challenger explosion</vt:lpstr>
      <vt:lpstr>The performance integrated change control process… (p. 115)</vt:lpstr>
      <vt:lpstr>Change control process (p. 119)</vt:lpstr>
      <vt:lpstr>Decision Making (Huge!) P 119</vt:lpstr>
      <vt:lpstr>PowerPoint Presentation</vt:lpstr>
      <vt:lpstr>4.7 Close project of phase (p 121)</vt:lpstr>
      <vt:lpstr>Comment from instructor(BV)</vt:lpstr>
      <vt:lpstr>Close project or phase… (p. 121)</vt:lpstr>
      <vt:lpstr>Important (p. 123)</vt:lpstr>
      <vt:lpstr>More activities (p 123)</vt:lpstr>
      <vt:lpstr>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Ch4 PMBOK 6th ED</dc:title>
  <dc:creator>Brian Vanderjack</dc:creator>
  <cp:lastModifiedBy>Brian Vanderjack</cp:lastModifiedBy>
  <cp:revision>151</cp:revision>
  <dcterms:created xsi:type="dcterms:W3CDTF">2019-05-25T11:49:41Z</dcterms:created>
  <dcterms:modified xsi:type="dcterms:W3CDTF">2023-09-12T23:16:52Z</dcterms:modified>
</cp:coreProperties>
</file>